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notesMasterIdLst>
    <p:notesMasterId r:id="rId9"/>
  </p:notesMasterIdLst>
  <p:handoutMasterIdLst>
    <p:handoutMasterId r:id="rId10"/>
  </p:handoutMasterIdLst>
  <p:sldIdLst>
    <p:sldId id="260" r:id="rId2"/>
    <p:sldId id="321" r:id="rId3"/>
    <p:sldId id="320" r:id="rId4"/>
    <p:sldId id="302" r:id="rId5"/>
    <p:sldId id="313" r:id="rId6"/>
    <p:sldId id="315" r:id="rId7"/>
    <p:sldId id="266" r:id="rId8"/>
  </p:sldIdLst>
  <p:sldSz cx="10688638" cy="7559675"/>
  <p:notesSz cx="6858000" cy="9144000"/>
  <p:embeddedFontLst>
    <p:embeddedFont>
      <p:font typeface="Franklin Gothic Medium" pitchFamily="34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Verdana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5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6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8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0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2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3" algn="l" defTabSz="9143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50202"/>
    <a:srgbClr val="5B9BD5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 autoAdjust="0"/>
    <p:restoredTop sz="88329" autoAdjust="0"/>
  </p:normalViewPr>
  <p:slideViewPr>
    <p:cSldViewPr snapToGrid="0">
      <p:cViewPr varScale="1">
        <p:scale>
          <a:sx n="87" d="100"/>
          <a:sy n="87" d="100"/>
        </p:scale>
        <p:origin x="-456" y="-7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записей кредитных историй (кредитов), млн. штук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 (01.07.)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36.731913000000013</c:v>
                </c:pt>
                <c:pt idx="1">
                  <c:v>50.438839000000002</c:v>
                </c:pt>
                <c:pt idx="2">
                  <c:v>67.936002000000002</c:v>
                </c:pt>
                <c:pt idx="3">
                  <c:v>79.308060999999981</c:v>
                </c:pt>
                <c:pt idx="4">
                  <c:v>106.78956700000002</c:v>
                </c:pt>
                <c:pt idx="5">
                  <c:v>154.86000000000001</c:v>
                </c:pt>
                <c:pt idx="6">
                  <c:v>179.875</c:v>
                </c:pt>
              </c:numCache>
            </c:numRef>
          </c:val>
        </c:ser>
        <c:dLbls>
          <c:showVal val="1"/>
        </c:dLbls>
        <c:overlap val="-25"/>
        <c:axId val="92728320"/>
        <c:axId val="59458304"/>
      </c:barChart>
      <c:catAx>
        <c:axId val="92728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9458304"/>
        <c:crosses val="autoZero"/>
        <c:auto val="1"/>
        <c:lblAlgn val="ctr"/>
        <c:lblOffset val="100"/>
      </c:catAx>
      <c:valAx>
        <c:axId val="59458304"/>
        <c:scaling>
          <c:orientation val="minMax"/>
        </c:scaling>
        <c:delete val="1"/>
        <c:axPos val="l"/>
        <c:numFmt formatCode="#,##0" sourceLinked="1"/>
        <c:tickLblPos val="none"/>
        <c:crossAx val="92728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0"/>
            </a:pPr>
            <a:r>
              <a:rPr lang="ru-RU" dirty="0" smtClean="0"/>
              <a:t>Среднемесячное количество запросов кредитных отчетов кредиторами, млн. штук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3.2846328323621762E-2"/>
          <c:y val="0.23850956696878137"/>
          <c:w val="0.93430734335275656"/>
          <c:h val="0.650963674857863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Среднемесячное количество запросов кредитных отчетов кредиторами, млн. штук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Lbls>
            <c:numFmt formatCode="#,##0" sourceLinked="0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0.000</c:formatCode>
                <c:ptCount val="7"/>
                <c:pt idx="0">
                  <c:v>1.4597589999999998</c:v>
                </c:pt>
                <c:pt idx="1">
                  <c:v>2.8493552499999999</c:v>
                </c:pt>
                <c:pt idx="2">
                  <c:v>4.3745470833333364</c:v>
                </c:pt>
                <c:pt idx="3">
                  <c:v>8.9130000000000003</c:v>
                </c:pt>
                <c:pt idx="4">
                  <c:v>11.342000000000002</c:v>
                </c:pt>
                <c:pt idx="5">
                  <c:v>14.321</c:v>
                </c:pt>
                <c:pt idx="6">
                  <c:v>16.111000000000008</c:v>
                </c:pt>
              </c:numCache>
            </c:numRef>
          </c:val>
        </c:ser>
        <c:dLbls>
          <c:showVal val="1"/>
        </c:dLbls>
        <c:overlap val="-25"/>
        <c:axId val="98767232"/>
        <c:axId val="98768768"/>
      </c:barChart>
      <c:catAx>
        <c:axId val="987672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8768768"/>
        <c:crosses val="autoZero"/>
        <c:auto val="1"/>
        <c:lblAlgn val="ctr"/>
        <c:lblOffset val="100"/>
      </c:catAx>
      <c:valAx>
        <c:axId val="98768768"/>
        <c:scaling>
          <c:orientation val="minMax"/>
        </c:scaling>
        <c:delete val="1"/>
        <c:axPos val="l"/>
        <c:numFmt formatCode="0.000" sourceLinked="1"/>
        <c:tickLblPos val="none"/>
        <c:crossAx val="98767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формирования и пользователи кредитных историй</c:v>
                </c:pt>
              </c:strCache>
            </c:strRef>
          </c:tx>
          <c:dPt>
            <c:idx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Банки</c:v>
                </c:pt>
                <c:pt idx="1">
                  <c:v>Небанковские кредиторы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750</c:v>
                </c:pt>
                <c:pt idx="1">
                  <c:v>2600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825016326296396"/>
          <c:y val="0.29775040782561091"/>
          <c:w val="0.27903190149091928"/>
          <c:h val="0.4044991843487796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80170-8D94-442C-ABDF-E1E48636C91B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016B87-9912-4D5B-BCE6-4F77C94D349E}">
      <dgm:prSet phldrT="[Текст]"/>
      <dgm:spPr/>
      <dgm:t>
        <a:bodyPr/>
        <a:lstStyle/>
        <a:p>
          <a:r>
            <a:rPr lang="ru-RU" b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кредитная история </a:t>
          </a:r>
          <a:r>
            <a:rPr lang="ru-RU" dirty="0" smtClean="0">
              <a:latin typeface="Calibri" pitchFamily="34" charset="0"/>
              <a:cs typeface="Calibri" pitchFamily="34" charset="0"/>
            </a:rPr>
            <a:t>- информация, состав которой определен настоящим Федеральным законом и которая характеризует исполнение заемщиком принятых на себя обязательств по договорам займа (кредита) и </a:t>
          </a:r>
          <a:r>
            <a:rPr lang="ru-RU" b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хранится в бюро кредитных историй</a:t>
          </a:r>
          <a:endParaRPr lang="ru-RU" b="0" dirty="0">
            <a:solidFill>
              <a:srgbClr val="C00000"/>
            </a:solidFill>
          </a:endParaRPr>
        </a:p>
      </dgm:t>
    </dgm:pt>
    <dgm:pt modelId="{CC7B54ED-E8BB-422F-994C-B175626A67ED}" type="parTrans" cxnId="{8CB6B46F-D218-4CB3-A075-E7A400949777}">
      <dgm:prSet/>
      <dgm:spPr/>
      <dgm:t>
        <a:bodyPr/>
        <a:lstStyle/>
        <a:p>
          <a:endParaRPr lang="ru-RU"/>
        </a:p>
      </dgm:t>
    </dgm:pt>
    <dgm:pt modelId="{FA0FE984-9C67-47B8-9819-05EC0B5E0CDD}" type="sibTrans" cxnId="{8CB6B46F-D218-4CB3-A075-E7A400949777}">
      <dgm:prSet/>
      <dgm:spPr/>
      <dgm:t>
        <a:bodyPr/>
        <a:lstStyle/>
        <a:p>
          <a:endParaRPr lang="ru-RU"/>
        </a:p>
      </dgm:t>
    </dgm:pt>
    <dgm:pt modelId="{1BACF796-F4E0-4FEF-A37E-B51286B2CF4A}">
      <dgm:prSet phldrT="[Текст]"/>
      <dgm:spPr/>
      <dgm:t>
        <a:bodyPr/>
        <a:lstStyle/>
        <a:p>
          <a:r>
            <a:rPr lang="ru-RU" b="0" dirty="0" smtClean="0">
              <a:latin typeface="Calibri" pitchFamily="34" charset="0"/>
              <a:cs typeface="Calibri" pitchFamily="34" charset="0"/>
            </a:rPr>
            <a:t>3.9. … источник формирования кредитной истории - </a:t>
          </a:r>
          <a:r>
            <a:rPr lang="ru-RU" b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финансовый управляющий обязан представлять информацию</a:t>
          </a:r>
          <a:r>
            <a:rPr lang="ru-RU" b="0" dirty="0" smtClean="0">
              <a:latin typeface="Calibri" pitchFamily="34" charset="0"/>
              <a:cs typeface="Calibri" pitchFamily="34" charset="0"/>
            </a:rPr>
            <a:t>, определенную подпунктом "г" пункта 1 части 3 статьи 4 настоящего ФЗ, </a:t>
          </a:r>
          <a:r>
            <a:rPr lang="ru-RU" b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в бюро кредитных историй</a:t>
          </a:r>
          <a:r>
            <a:rPr lang="ru-RU" b="0" dirty="0" smtClean="0">
              <a:latin typeface="Calibri" pitchFamily="34" charset="0"/>
              <a:cs typeface="Calibri" pitchFamily="34" charset="0"/>
            </a:rPr>
            <a:t>, в которых сформирована кредитная история указанного субъекта кредитной истории … </a:t>
          </a:r>
        </a:p>
        <a:p>
          <a:r>
            <a:rPr lang="ru-RU" b="0" i="1" dirty="0" smtClean="0">
              <a:latin typeface="Calibri" pitchFamily="34" charset="0"/>
              <a:cs typeface="Calibri" pitchFamily="34" charset="0"/>
            </a:rPr>
            <a:t>(часть 3.9 введена 154-ФЗ от 29.06.2015)</a:t>
          </a:r>
          <a:endParaRPr lang="ru-RU" b="0" i="1" dirty="0">
            <a:latin typeface="Calibri" pitchFamily="34" charset="0"/>
            <a:cs typeface="Calibri" pitchFamily="34" charset="0"/>
          </a:endParaRPr>
        </a:p>
      </dgm:t>
    </dgm:pt>
    <dgm:pt modelId="{DA6E5338-8A28-4FD3-BC3F-6DC4AB22812A}" type="parTrans" cxnId="{7EA9C866-B0D9-4C20-BEF6-788A0E77D90F}">
      <dgm:prSet/>
      <dgm:spPr/>
      <dgm:t>
        <a:bodyPr/>
        <a:lstStyle/>
        <a:p>
          <a:endParaRPr lang="ru-RU"/>
        </a:p>
      </dgm:t>
    </dgm:pt>
    <dgm:pt modelId="{99FB1116-54C7-492C-A894-2A7A91EA41E8}" type="sibTrans" cxnId="{7EA9C866-B0D9-4C20-BEF6-788A0E77D90F}">
      <dgm:prSet/>
      <dgm:spPr/>
      <dgm:t>
        <a:bodyPr/>
        <a:lstStyle/>
        <a:p>
          <a:endParaRPr lang="ru-RU"/>
        </a:p>
      </dgm:t>
    </dgm:pt>
    <dgm:pt modelId="{6763012B-8281-4331-BABD-14A1AAD47087}">
      <dgm:prSet phldrT="[Текст]" custT="1"/>
      <dgm:spPr/>
      <dgm:t>
        <a:bodyPr/>
        <a:lstStyle/>
        <a:p>
          <a:r>
            <a:rPr lang="ru-RU" sz="1400" b="0" dirty="0" smtClean="0">
              <a:latin typeface="Calibri" pitchFamily="34" charset="0"/>
              <a:cs typeface="Calibri" pitchFamily="34" charset="0"/>
            </a:rPr>
            <a:t>в) информация о вступившем в силу </a:t>
          </a:r>
          <a:r>
            <a:rPr lang="ru-RU" sz="1400" b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решении суда </a:t>
          </a:r>
          <a:r>
            <a:rPr lang="ru-RU" sz="1400" b="0" dirty="0" smtClean="0">
              <a:latin typeface="Calibri" pitchFamily="34" charset="0"/>
              <a:cs typeface="Calibri" pitchFamily="34" charset="0"/>
            </a:rPr>
            <a:t>о признании физического лица недееспособным или ограниченно дееспособным </a:t>
          </a:r>
          <a:r>
            <a:rPr lang="ru-RU" sz="1400" b="0" i="1" dirty="0" smtClean="0">
              <a:latin typeface="Calibri" pitchFamily="34" charset="0"/>
              <a:cs typeface="Calibri" pitchFamily="34" charset="0"/>
            </a:rPr>
            <a:t>(п. "в" введен 189-ФЗ от 28.06.2014)</a:t>
          </a:r>
        </a:p>
        <a:p>
          <a:r>
            <a:rPr lang="ru-RU" sz="1400" b="0" dirty="0" smtClean="0">
              <a:latin typeface="Calibri" pitchFamily="34" charset="0"/>
              <a:cs typeface="Calibri" pitchFamily="34" charset="0"/>
            </a:rPr>
            <a:t>г) </a:t>
          </a:r>
          <a:r>
            <a:rPr lang="ru-RU" sz="1400" b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сведения о процедурах</a:t>
          </a:r>
          <a:r>
            <a:rPr lang="ru-RU" sz="1400" b="0" dirty="0" smtClean="0">
              <a:latin typeface="Calibri" pitchFamily="34" charset="0"/>
              <a:cs typeface="Calibri" pitchFamily="34" charset="0"/>
            </a:rPr>
            <a:t>, применяемых в деле о несостоятельности (банкротстве) физического лица … (п. "г" введен 154-ФЗ от 29.06.2015)</a:t>
          </a:r>
          <a:endParaRPr lang="ru-RU" sz="1400" b="0" dirty="0">
            <a:latin typeface="Calibri" pitchFamily="34" charset="0"/>
            <a:cs typeface="Calibri" pitchFamily="34" charset="0"/>
          </a:endParaRPr>
        </a:p>
      </dgm:t>
    </dgm:pt>
    <dgm:pt modelId="{E38302D3-C758-4180-80DB-29A552CD1A1C}" type="parTrans" cxnId="{5192FC23-89B2-4DB9-8D96-9FCBA2A814E6}">
      <dgm:prSet/>
      <dgm:spPr/>
      <dgm:t>
        <a:bodyPr/>
        <a:lstStyle/>
        <a:p>
          <a:endParaRPr lang="ru-RU"/>
        </a:p>
      </dgm:t>
    </dgm:pt>
    <dgm:pt modelId="{957A5D33-16E9-4B25-BE25-F90A7ABE8E20}" type="sibTrans" cxnId="{5192FC23-89B2-4DB9-8D96-9FCBA2A814E6}">
      <dgm:prSet/>
      <dgm:spPr/>
      <dgm:t>
        <a:bodyPr/>
        <a:lstStyle/>
        <a:p>
          <a:endParaRPr lang="ru-RU"/>
        </a:p>
      </dgm:t>
    </dgm:pt>
    <dgm:pt modelId="{77606A34-0275-4A8F-8B38-24BEB4C48776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Calibri" pitchFamily="34" charset="0"/>
              <a:cs typeface="Calibri" pitchFamily="34" charset="0"/>
            </a:rPr>
            <a:t>В закрытой части кредитной истории содержатся </a:t>
          </a:r>
          <a:r>
            <a:rPr lang="ru-RU" sz="1400" b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сведения в отношении источника формирования кредитной истории - финансового управляющего</a:t>
          </a:r>
          <a:r>
            <a:rPr lang="ru-RU" sz="1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ru-RU" sz="1400" dirty="0" smtClean="0">
              <a:latin typeface="Calibri" pitchFamily="34" charset="0"/>
              <a:cs typeface="Calibri" pitchFamily="34" charset="0"/>
            </a:rPr>
            <a:t>а) фамилия, имя, отчество; б) наименование и адрес СРО, членом которой он является; в) дата запроса или направления сведений; г) дата начала и дата окончания полномочий.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01D27F8D-854B-4A29-8E7A-6631D36899B3}" type="parTrans" cxnId="{D1772835-423A-45F0-BF29-061ACB1F6FA2}">
      <dgm:prSet/>
      <dgm:spPr/>
      <dgm:t>
        <a:bodyPr/>
        <a:lstStyle/>
        <a:p>
          <a:endParaRPr lang="ru-RU"/>
        </a:p>
      </dgm:t>
    </dgm:pt>
    <dgm:pt modelId="{2AA54AE4-4D40-4FD8-9764-862EB10A8A0A}" type="sibTrans" cxnId="{D1772835-423A-45F0-BF29-061ACB1F6FA2}">
      <dgm:prSet/>
      <dgm:spPr/>
      <dgm:t>
        <a:bodyPr/>
        <a:lstStyle/>
        <a:p>
          <a:endParaRPr lang="ru-RU"/>
        </a:p>
      </dgm:t>
    </dgm:pt>
    <dgm:pt modelId="{FC060CE4-D59C-4241-808D-3717A46EA8CF}" type="pres">
      <dgm:prSet presAssocID="{C7C80170-8D94-442C-ABDF-E1E48636C9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084793-0759-4E8B-AE82-73F652CEA700}" type="pres">
      <dgm:prSet presAssocID="{97016B87-9912-4D5B-BCE6-4F77C94D349E}" presName="vertOne" presStyleCnt="0"/>
      <dgm:spPr/>
    </dgm:pt>
    <dgm:pt modelId="{2DD86143-7AFA-480F-8AAF-FA65BDB0079C}" type="pres">
      <dgm:prSet presAssocID="{97016B87-9912-4D5B-BCE6-4F77C94D349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7D34B-F8EF-4A69-9832-65DD72A15DD2}" type="pres">
      <dgm:prSet presAssocID="{97016B87-9912-4D5B-BCE6-4F77C94D349E}" presName="parTransOne" presStyleCnt="0"/>
      <dgm:spPr/>
    </dgm:pt>
    <dgm:pt modelId="{226A1D74-00ED-4E36-A2F9-DBF62AAD16F8}" type="pres">
      <dgm:prSet presAssocID="{97016B87-9912-4D5B-BCE6-4F77C94D349E}" presName="horzOne" presStyleCnt="0"/>
      <dgm:spPr/>
    </dgm:pt>
    <dgm:pt modelId="{2162FB5A-B48F-461B-9056-3C03815A4754}" type="pres">
      <dgm:prSet presAssocID="{1BACF796-F4E0-4FEF-A37E-B51286B2CF4A}" presName="vertTwo" presStyleCnt="0"/>
      <dgm:spPr/>
    </dgm:pt>
    <dgm:pt modelId="{C4F1B61F-898E-43C1-BA43-68EC0A3E8461}" type="pres">
      <dgm:prSet presAssocID="{1BACF796-F4E0-4FEF-A37E-B51286B2CF4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BF493-6358-4223-AE96-DC2C9701A6A5}" type="pres">
      <dgm:prSet presAssocID="{1BACF796-F4E0-4FEF-A37E-B51286B2CF4A}" presName="parTransTwo" presStyleCnt="0"/>
      <dgm:spPr/>
    </dgm:pt>
    <dgm:pt modelId="{C6A39C88-3527-4156-84BD-9EBF064CFA53}" type="pres">
      <dgm:prSet presAssocID="{1BACF796-F4E0-4FEF-A37E-B51286B2CF4A}" presName="horzTwo" presStyleCnt="0"/>
      <dgm:spPr/>
    </dgm:pt>
    <dgm:pt modelId="{D85F5A55-8D51-4D0E-955D-B35FD3C77F12}" type="pres">
      <dgm:prSet presAssocID="{6763012B-8281-4331-BABD-14A1AAD47087}" presName="vertThree" presStyleCnt="0"/>
      <dgm:spPr/>
    </dgm:pt>
    <dgm:pt modelId="{418EEE82-B052-4242-BBF3-D74A532D4DDC}" type="pres">
      <dgm:prSet presAssocID="{6763012B-8281-4331-BABD-14A1AAD47087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E8359-F0ED-48A6-80BC-F8846D3CD65F}" type="pres">
      <dgm:prSet presAssocID="{6763012B-8281-4331-BABD-14A1AAD47087}" presName="horzThree" presStyleCnt="0"/>
      <dgm:spPr/>
    </dgm:pt>
    <dgm:pt modelId="{8C0B9E4C-ACFB-432B-BBC0-AE39AF2E5F61}" type="pres">
      <dgm:prSet presAssocID="{99FB1116-54C7-492C-A894-2A7A91EA41E8}" presName="sibSpaceTwo" presStyleCnt="0"/>
      <dgm:spPr/>
    </dgm:pt>
    <dgm:pt modelId="{551A99C4-81C3-4D63-AB8D-DE9AEF1BE0F9}" type="pres">
      <dgm:prSet presAssocID="{77606A34-0275-4A8F-8B38-24BEB4C48776}" presName="vertTwo" presStyleCnt="0"/>
      <dgm:spPr/>
    </dgm:pt>
    <dgm:pt modelId="{D4E7BDE2-22ED-4DAE-8460-DF11BB39E6FA}" type="pres">
      <dgm:prSet presAssocID="{77606A34-0275-4A8F-8B38-24BEB4C48776}" presName="txTwo" presStyleLbl="node2" presStyleIdx="1" presStyleCnt="2" custScaleX="47381" custScaleY="207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B2AF4-81D9-4412-9117-9E51D41F844D}" type="pres">
      <dgm:prSet presAssocID="{77606A34-0275-4A8F-8B38-24BEB4C48776}" presName="horzTwo" presStyleCnt="0"/>
      <dgm:spPr/>
    </dgm:pt>
  </dgm:ptLst>
  <dgm:cxnLst>
    <dgm:cxn modelId="{AB0CD7AD-BEE0-46A5-90A8-19738A639AE7}" type="presOf" srcId="{6763012B-8281-4331-BABD-14A1AAD47087}" destId="{418EEE82-B052-4242-BBF3-D74A532D4DDC}" srcOrd="0" destOrd="0" presId="urn:microsoft.com/office/officeart/2005/8/layout/hierarchy4"/>
    <dgm:cxn modelId="{EC5169F4-9BC1-4733-9A39-935321278DFB}" type="presOf" srcId="{77606A34-0275-4A8F-8B38-24BEB4C48776}" destId="{D4E7BDE2-22ED-4DAE-8460-DF11BB39E6FA}" srcOrd="0" destOrd="0" presId="urn:microsoft.com/office/officeart/2005/8/layout/hierarchy4"/>
    <dgm:cxn modelId="{F8856907-FCD2-4055-BDF8-01469B03E09E}" type="presOf" srcId="{C7C80170-8D94-442C-ABDF-E1E48636C91B}" destId="{FC060CE4-D59C-4241-808D-3717A46EA8CF}" srcOrd="0" destOrd="0" presId="urn:microsoft.com/office/officeart/2005/8/layout/hierarchy4"/>
    <dgm:cxn modelId="{D1772835-423A-45F0-BF29-061ACB1F6FA2}" srcId="{97016B87-9912-4D5B-BCE6-4F77C94D349E}" destId="{77606A34-0275-4A8F-8B38-24BEB4C48776}" srcOrd="1" destOrd="0" parTransId="{01D27F8D-854B-4A29-8E7A-6631D36899B3}" sibTransId="{2AA54AE4-4D40-4FD8-9764-862EB10A8A0A}"/>
    <dgm:cxn modelId="{B29A2B10-66C8-461A-A71C-5F79197DB70F}" type="presOf" srcId="{1BACF796-F4E0-4FEF-A37E-B51286B2CF4A}" destId="{C4F1B61F-898E-43C1-BA43-68EC0A3E8461}" srcOrd="0" destOrd="0" presId="urn:microsoft.com/office/officeart/2005/8/layout/hierarchy4"/>
    <dgm:cxn modelId="{7EA9C866-B0D9-4C20-BEF6-788A0E77D90F}" srcId="{97016B87-9912-4D5B-BCE6-4F77C94D349E}" destId="{1BACF796-F4E0-4FEF-A37E-B51286B2CF4A}" srcOrd="0" destOrd="0" parTransId="{DA6E5338-8A28-4FD3-BC3F-6DC4AB22812A}" sibTransId="{99FB1116-54C7-492C-A894-2A7A91EA41E8}"/>
    <dgm:cxn modelId="{5192FC23-89B2-4DB9-8D96-9FCBA2A814E6}" srcId="{1BACF796-F4E0-4FEF-A37E-B51286B2CF4A}" destId="{6763012B-8281-4331-BABD-14A1AAD47087}" srcOrd="0" destOrd="0" parTransId="{E38302D3-C758-4180-80DB-29A552CD1A1C}" sibTransId="{957A5D33-16E9-4B25-BE25-F90A7ABE8E20}"/>
    <dgm:cxn modelId="{3DFD7051-7D0B-49C1-AA70-F971CFEEEE8B}" type="presOf" srcId="{97016B87-9912-4D5B-BCE6-4F77C94D349E}" destId="{2DD86143-7AFA-480F-8AAF-FA65BDB0079C}" srcOrd="0" destOrd="0" presId="urn:microsoft.com/office/officeart/2005/8/layout/hierarchy4"/>
    <dgm:cxn modelId="{8CB6B46F-D218-4CB3-A075-E7A400949777}" srcId="{C7C80170-8D94-442C-ABDF-E1E48636C91B}" destId="{97016B87-9912-4D5B-BCE6-4F77C94D349E}" srcOrd="0" destOrd="0" parTransId="{CC7B54ED-E8BB-422F-994C-B175626A67ED}" sibTransId="{FA0FE984-9C67-47B8-9819-05EC0B5E0CDD}"/>
    <dgm:cxn modelId="{11F79905-85A6-4DFB-AD7C-724284ED094E}" type="presParOf" srcId="{FC060CE4-D59C-4241-808D-3717A46EA8CF}" destId="{40084793-0759-4E8B-AE82-73F652CEA700}" srcOrd="0" destOrd="0" presId="urn:microsoft.com/office/officeart/2005/8/layout/hierarchy4"/>
    <dgm:cxn modelId="{8B67B62F-355F-4C4B-8377-4DEFDF20E163}" type="presParOf" srcId="{40084793-0759-4E8B-AE82-73F652CEA700}" destId="{2DD86143-7AFA-480F-8AAF-FA65BDB0079C}" srcOrd="0" destOrd="0" presId="urn:microsoft.com/office/officeart/2005/8/layout/hierarchy4"/>
    <dgm:cxn modelId="{3FB521BB-0AF8-42E8-A44A-CAA3C47031ED}" type="presParOf" srcId="{40084793-0759-4E8B-AE82-73F652CEA700}" destId="{E0F7D34B-F8EF-4A69-9832-65DD72A15DD2}" srcOrd="1" destOrd="0" presId="urn:microsoft.com/office/officeart/2005/8/layout/hierarchy4"/>
    <dgm:cxn modelId="{EB4305C4-2492-48BD-8093-06771BBCC950}" type="presParOf" srcId="{40084793-0759-4E8B-AE82-73F652CEA700}" destId="{226A1D74-00ED-4E36-A2F9-DBF62AAD16F8}" srcOrd="2" destOrd="0" presId="urn:microsoft.com/office/officeart/2005/8/layout/hierarchy4"/>
    <dgm:cxn modelId="{5DF4EB63-5516-410B-A5CE-080D4711FF9E}" type="presParOf" srcId="{226A1D74-00ED-4E36-A2F9-DBF62AAD16F8}" destId="{2162FB5A-B48F-461B-9056-3C03815A4754}" srcOrd="0" destOrd="0" presId="urn:microsoft.com/office/officeart/2005/8/layout/hierarchy4"/>
    <dgm:cxn modelId="{124C2316-7D39-4426-A2D4-20658CB4F85D}" type="presParOf" srcId="{2162FB5A-B48F-461B-9056-3C03815A4754}" destId="{C4F1B61F-898E-43C1-BA43-68EC0A3E8461}" srcOrd="0" destOrd="0" presId="urn:microsoft.com/office/officeart/2005/8/layout/hierarchy4"/>
    <dgm:cxn modelId="{23BC6E0A-04C6-4B44-A9C3-C805B8872B32}" type="presParOf" srcId="{2162FB5A-B48F-461B-9056-3C03815A4754}" destId="{025BF493-6358-4223-AE96-DC2C9701A6A5}" srcOrd="1" destOrd="0" presId="urn:microsoft.com/office/officeart/2005/8/layout/hierarchy4"/>
    <dgm:cxn modelId="{B941BA27-7245-4CFA-902E-C7FEE7DB0D9E}" type="presParOf" srcId="{2162FB5A-B48F-461B-9056-3C03815A4754}" destId="{C6A39C88-3527-4156-84BD-9EBF064CFA53}" srcOrd="2" destOrd="0" presId="urn:microsoft.com/office/officeart/2005/8/layout/hierarchy4"/>
    <dgm:cxn modelId="{66984993-B6B9-4596-B2D2-0DC260C7B261}" type="presParOf" srcId="{C6A39C88-3527-4156-84BD-9EBF064CFA53}" destId="{D85F5A55-8D51-4D0E-955D-B35FD3C77F12}" srcOrd="0" destOrd="0" presId="urn:microsoft.com/office/officeart/2005/8/layout/hierarchy4"/>
    <dgm:cxn modelId="{86FDF585-D633-459B-AFB2-A8C80C5B04B2}" type="presParOf" srcId="{D85F5A55-8D51-4D0E-955D-B35FD3C77F12}" destId="{418EEE82-B052-4242-BBF3-D74A532D4DDC}" srcOrd="0" destOrd="0" presId="urn:microsoft.com/office/officeart/2005/8/layout/hierarchy4"/>
    <dgm:cxn modelId="{9F33461B-FF12-4240-B68D-971ED67C3806}" type="presParOf" srcId="{D85F5A55-8D51-4D0E-955D-B35FD3C77F12}" destId="{4A9E8359-F0ED-48A6-80BC-F8846D3CD65F}" srcOrd="1" destOrd="0" presId="urn:microsoft.com/office/officeart/2005/8/layout/hierarchy4"/>
    <dgm:cxn modelId="{9B83455B-F4BA-4DB4-AD33-6AD350E1E50E}" type="presParOf" srcId="{226A1D74-00ED-4E36-A2F9-DBF62AAD16F8}" destId="{8C0B9E4C-ACFB-432B-BBC0-AE39AF2E5F61}" srcOrd="1" destOrd="0" presId="urn:microsoft.com/office/officeart/2005/8/layout/hierarchy4"/>
    <dgm:cxn modelId="{1856E5B5-080E-4BBC-980A-94DFA0C39E80}" type="presParOf" srcId="{226A1D74-00ED-4E36-A2F9-DBF62AAD16F8}" destId="{551A99C4-81C3-4D63-AB8D-DE9AEF1BE0F9}" srcOrd="2" destOrd="0" presId="urn:microsoft.com/office/officeart/2005/8/layout/hierarchy4"/>
    <dgm:cxn modelId="{59819BB6-B138-430E-8B85-667819495F09}" type="presParOf" srcId="{551A99C4-81C3-4D63-AB8D-DE9AEF1BE0F9}" destId="{D4E7BDE2-22ED-4DAE-8460-DF11BB39E6FA}" srcOrd="0" destOrd="0" presId="urn:microsoft.com/office/officeart/2005/8/layout/hierarchy4"/>
    <dgm:cxn modelId="{31B3168E-B47A-4C80-8B28-5742356F16E1}" type="presParOf" srcId="{551A99C4-81C3-4D63-AB8D-DE9AEF1BE0F9}" destId="{076B2AF4-81D9-4412-9117-9E51D41F844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3DE91-B53F-4E5D-9292-631797C5D7D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52BBB-972F-42FB-BA24-900C3C97FEBF}">
      <dgm:prSet phldrT="[Текст]"/>
      <dgm:spPr/>
      <dgm:t>
        <a:bodyPr/>
        <a:lstStyle/>
        <a:p>
          <a:r>
            <a:rPr lang="ru-RU" dirty="0" smtClean="0"/>
            <a:t>3350</a:t>
          </a:r>
          <a:endParaRPr lang="ru-RU" dirty="0"/>
        </a:p>
      </dgm:t>
    </dgm:pt>
    <dgm:pt modelId="{E0FC8B5A-95DB-4174-869A-9C30BB5D78EA}" type="parTrans" cxnId="{2F9E53E3-F26B-4260-B793-0DBF6C08387E}">
      <dgm:prSet/>
      <dgm:spPr/>
      <dgm:t>
        <a:bodyPr/>
        <a:lstStyle/>
        <a:p>
          <a:endParaRPr lang="ru-RU"/>
        </a:p>
      </dgm:t>
    </dgm:pt>
    <dgm:pt modelId="{E532A302-9950-4831-9887-3C10A81E0838}" type="sibTrans" cxnId="{2F9E53E3-F26B-4260-B793-0DBF6C08387E}">
      <dgm:prSet/>
      <dgm:spPr/>
      <dgm:t>
        <a:bodyPr/>
        <a:lstStyle/>
        <a:p>
          <a:endParaRPr lang="ru-RU"/>
        </a:p>
      </dgm:t>
    </dgm:pt>
    <dgm:pt modelId="{49EE12BF-49CE-42A7-B9AD-16405CB5341C}">
      <dgm:prSet phldrT="[Текст]"/>
      <dgm:spPr/>
      <dgm:t>
        <a:bodyPr/>
        <a:lstStyle/>
        <a:p>
          <a:r>
            <a:rPr lang="ru-RU" dirty="0" smtClean="0"/>
            <a:t>Кредиторов-партнеров. Источников и пользователей информации</a:t>
          </a:r>
          <a:endParaRPr lang="ru-RU" dirty="0"/>
        </a:p>
      </dgm:t>
    </dgm:pt>
    <dgm:pt modelId="{796DE04B-0624-46AC-91EF-C44EA29B4305}" type="parTrans" cxnId="{F507397B-012A-4CE7-9FEE-BF8523819D6B}">
      <dgm:prSet/>
      <dgm:spPr/>
      <dgm:t>
        <a:bodyPr/>
        <a:lstStyle/>
        <a:p>
          <a:endParaRPr lang="ru-RU"/>
        </a:p>
      </dgm:t>
    </dgm:pt>
    <dgm:pt modelId="{BD690ADC-6F1D-4466-85D1-427447474FB2}" type="sibTrans" cxnId="{F507397B-012A-4CE7-9FEE-BF8523819D6B}">
      <dgm:prSet/>
      <dgm:spPr/>
      <dgm:t>
        <a:bodyPr/>
        <a:lstStyle/>
        <a:p>
          <a:endParaRPr lang="ru-RU"/>
        </a:p>
      </dgm:t>
    </dgm:pt>
    <dgm:pt modelId="{A705B11C-7321-4447-BE44-9BA7FC0784CF}">
      <dgm:prSet phldrT="[Текст]" custT="1"/>
      <dgm:spPr/>
      <dgm:t>
        <a:bodyPr/>
        <a:lstStyle/>
        <a:p>
          <a:r>
            <a:rPr lang="ru-RU" sz="4800" dirty="0" smtClean="0"/>
            <a:t>1,7</a:t>
          </a:r>
        </a:p>
        <a:p>
          <a:r>
            <a:rPr lang="ru-RU" sz="3600" dirty="0" smtClean="0"/>
            <a:t>млн.</a:t>
          </a:r>
          <a:endParaRPr lang="ru-RU" sz="3600" dirty="0"/>
        </a:p>
      </dgm:t>
    </dgm:pt>
    <dgm:pt modelId="{785FF50D-73FD-4E39-8512-1498A0240880}" type="parTrans" cxnId="{8A9E3C53-9121-49DF-9C89-13D2895B4215}">
      <dgm:prSet/>
      <dgm:spPr/>
      <dgm:t>
        <a:bodyPr/>
        <a:lstStyle/>
        <a:p>
          <a:endParaRPr lang="ru-RU"/>
        </a:p>
      </dgm:t>
    </dgm:pt>
    <dgm:pt modelId="{AC6A5652-3FB8-4223-B94D-EFBBE2D7819C}" type="sibTrans" cxnId="{8A9E3C53-9121-49DF-9C89-13D2895B4215}">
      <dgm:prSet/>
      <dgm:spPr/>
      <dgm:t>
        <a:bodyPr/>
        <a:lstStyle/>
        <a:p>
          <a:endParaRPr lang="ru-RU"/>
        </a:p>
      </dgm:t>
    </dgm:pt>
    <dgm:pt modelId="{B3340E5E-20A3-46F4-AAF4-0FE6D76D0D85}">
      <dgm:prSet phldrT="[Текст]"/>
      <dgm:spPr/>
      <dgm:t>
        <a:bodyPr/>
        <a:lstStyle/>
        <a:p>
          <a:r>
            <a:rPr lang="ru-RU" dirty="0" smtClean="0"/>
            <a:t>Уникальных корпоративных заемщиков – юридических лиц (ЮЛ) и индивидуальных предпринимателей (ИП)</a:t>
          </a:r>
          <a:endParaRPr lang="ru-RU" dirty="0"/>
        </a:p>
      </dgm:t>
    </dgm:pt>
    <dgm:pt modelId="{199F7DEF-EABF-41A4-AB81-F451061F3B4C}" type="parTrans" cxnId="{92B7A84B-1039-45AB-AA55-60352EC97C09}">
      <dgm:prSet/>
      <dgm:spPr/>
      <dgm:t>
        <a:bodyPr/>
        <a:lstStyle/>
        <a:p>
          <a:endParaRPr lang="ru-RU"/>
        </a:p>
      </dgm:t>
    </dgm:pt>
    <dgm:pt modelId="{63D974A7-0C69-48E8-882D-078747DC6D91}" type="sibTrans" cxnId="{92B7A84B-1039-45AB-AA55-60352EC97C09}">
      <dgm:prSet/>
      <dgm:spPr/>
      <dgm:t>
        <a:bodyPr/>
        <a:lstStyle/>
        <a:p>
          <a:endParaRPr lang="ru-RU"/>
        </a:p>
      </dgm:t>
    </dgm:pt>
    <dgm:pt modelId="{F1583975-DC61-4829-B0BD-B003139A7A6C}" type="pres">
      <dgm:prSet presAssocID="{B8E3DE91-B53F-4E5D-9292-631797C5D7D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ACAE57-776E-489C-881D-F9BD522239D4}" type="pres">
      <dgm:prSet presAssocID="{CE652BBB-972F-42FB-BA24-900C3C97FEBF}" presName="posSpace" presStyleCnt="0"/>
      <dgm:spPr/>
    </dgm:pt>
    <dgm:pt modelId="{54D075BA-CE7C-4A27-B481-721120BDFD54}" type="pres">
      <dgm:prSet presAssocID="{CE652BBB-972F-42FB-BA24-900C3C97FEBF}" presName="vertFlow" presStyleCnt="0"/>
      <dgm:spPr/>
    </dgm:pt>
    <dgm:pt modelId="{BBFA71F5-BDD1-488F-93B1-EB3AE5CF7D74}" type="pres">
      <dgm:prSet presAssocID="{CE652BBB-972F-42FB-BA24-900C3C97FEBF}" presName="topSpace" presStyleCnt="0"/>
      <dgm:spPr/>
    </dgm:pt>
    <dgm:pt modelId="{C7F7EBB1-3CC4-496F-BA3A-050F3C493CC6}" type="pres">
      <dgm:prSet presAssocID="{CE652BBB-972F-42FB-BA24-900C3C97FEBF}" presName="firstComp" presStyleCnt="0"/>
      <dgm:spPr/>
    </dgm:pt>
    <dgm:pt modelId="{2B60ED8E-26F3-424F-9199-A0D21DCD6072}" type="pres">
      <dgm:prSet presAssocID="{CE652BBB-972F-42FB-BA24-900C3C97FEBF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CB425067-D207-4244-BF49-1683F9EF5742}" type="pres">
      <dgm:prSet presAssocID="{CE652BBB-972F-42FB-BA24-900C3C97FEB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8F69A-839B-42A7-9BAD-239872E251FC}" type="pres">
      <dgm:prSet presAssocID="{CE652BBB-972F-42FB-BA24-900C3C97FEBF}" presName="negSpace" presStyleCnt="0"/>
      <dgm:spPr/>
    </dgm:pt>
    <dgm:pt modelId="{553B78E6-B2EF-4F4B-8912-E1FAE7340801}" type="pres">
      <dgm:prSet presAssocID="{CE652BBB-972F-42FB-BA24-900C3C97FEBF}" presName="circle" presStyleLbl="node1" presStyleIdx="0" presStyleCnt="2"/>
      <dgm:spPr/>
      <dgm:t>
        <a:bodyPr/>
        <a:lstStyle/>
        <a:p>
          <a:endParaRPr lang="ru-RU"/>
        </a:p>
      </dgm:t>
    </dgm:pt>
    <dgm:pt modelId="{D454094D-DE33-49D1-A43F-8B5D3BB22DB3}" type="pres">
      <dgm:prSet presAssocID="{E532A302-9950-4831-9887-3C10A81E0838}" presName="transSpace" presStyleCnt="0"/>
      <dgm:spPr/>
    </dgm:pt>
    <dgm:pt modelId="{1344DC70-20B0-42A1-81CF-065412962861}" type="pres">
      <dgm:prSet presAssocID="{A705B11C-7321-4447-BE44-9BA7FC0784CF}" presName="posSpace" presStyleCnt="0"/>
      <dgm:spPr/>
    </dgm:pt>
    <dgm:pt modelId="{26F29D0B-3E4A-47FD-A6C7-B59804C44C7F}" type="pres">
      <dgm:prSet presAssocID="{A705B11C-7321-4447-BE44-9BA7FC0784CF}" presName="vertFlow" presStyleCnt="0"/>
      <dgm:spPr/>
    </dgm:pt>
    <dgm:pt modelId="{7D98DCF8-7917-4E1D-B04B-A305716F7C8C}" type="pres">
      <dgm:prSet presAssocID="{A705B11C-7321-4447-BE44-9BA7FC0784CF}" presName="topSpace" presStyleCnt="0"/>
      <dgm:spPr/>
    </dgm:pt>
    <dgm:pt modelId="{AB3C27C2-A581-451D-9142-E847C65A8CB0}" type="pres">
      <dgm:prSet presAssocID="{A705B11C-7321-4447-BE44-9BA7FC0784CF}" presName="firstComp" presStyleCnt="0"/>
      <dgm:spPr/>
    </dgm:pt>
    <dgm:pt modelId="{56104BF7-B028-4E1E-A5F2-988EB1A55E6E}" type="pres">
      <dgm:prSet presAssocID="{A705B11C-7321-4447-BE44-9BA7FC0784CF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5ACB0D1F-A2EC-4E7F-9F5B-046380915B68}" type="pres">
      <dgm:prSet presAssocID="{A705B11C-7321-4447-BE44-9BA7FC0784CF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7BF4A-87A6-4AC5-A83E-105AEEA73EF3}" type="pres">
      <dgm:prSet presAssocID="{A705B11C-7321-4447-BE44-9BA7FC0784CF}" presName="negSpace" presStyleCnt="0"/>
      <dgm:spPr/>
    </dgm:pt>
    <dgm:pt modelId="{A9D09E25-7E21-4AB1-8B18-990B77D95050}" type="pres">
      <dgm:prSet presAssocID="{A705B11C-7321-4447-BE44-9BA7FC0784CF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6678FE41-7EAD-4450-8C25-567A522BB384}" type="presOf" srcId="{49EE12BF-49CE-42A7-B9AD-16405CB5341C}" destId="{CB425067-D207-4244-BF49-1683F9EF5742}" srcOrd="1" destOrd="0" presId="urn:microsoft.com/office/officeart/2005/8/layout/hList9"/>
    <dgm:cxn modelId="{1BFB4568-EEBC-40B2-A8DE-FFE3326D6A6B}" type="presOf" srcId="{B8E3DE91-B53F-4E5D-9292-631797C5D7D0}" destId="{F1583975-DC61-4829-B0BD-B003139A7A6C}" srcOrd="0" destOrd="0" presId="urn:microsoft.com/office/officeart/2005/8/layout/hList9"/>
    <dgm:cxn modelId="{92B7A84B-1039-45AB-AA55-60352EC97C09}" srcId="{A705B11C-7321-4447-BE44-9BA7FC0784CF}" destId="{B3340E5E-20A3-46F4-AAF4-0FE6D76D0D85}" srcOrd="0" destOrd="0" parTransId="{199F7DEF-EABF-41A4-AB81-F451061F3B4C}" sibTransId="{63D974A7-0C69-48E8-882D-078747DC6D91}"/>
    <dgm:cxn modelId="{D633064F-A9BF-42CA-8AF4-5F909C9EC189}" type="presOf" srcId="{49EE12BF-49CE-42A7-B9AD-16405CB5341C}" destId="{2B60ED8E-26F3-424F-9199-A0D21DCD6072}" srcOrd="0" destOrd="0" presId="urn:microsoft.com/office/officeart/2005/8/layout/hList9"/>
    <dgm:cxn modelId="{2F9E53E3-F26B-4260-B793-0DBF6C08387E}" srcId="{B8E3DE91-B53F-4E5D-9292-631797C5D7D0}" destId="{CE652BBB-972F-42FB-BA24-900C3C97FEBF}" srcOrd="0" destOrd="0" parTransId="{E0FC8B5A-95DB-4174-869A-9C30BB5D78EA}" sibTransId="{E532A302-9950-4831-9887-3C10A81E0838}"/>
    <dgm:cxn modelId="{F507397B-012A-4CE7-9FEE-BF8523819D6B}" srcId="{CE652BBB-972F-42FB-BA24-900C3C97FEBF}" destId="{49EE12BF-49CE-42A7-B9AD-16405CB5341C}" srcOrd="0" destOrd="0" parTransId="{796DE04B-0624-46AC-91EF-C44EA29B4305}" sibTransId="{BD690ADC-6F1D-4466-85D1-427447474FB2}"/>
    <dgm:cxn modelId="{EDCCEAE6-B19D-4479-9931-7E12E731B601}" type="presOf" srcId="{CE652BBB-972F-42FB-BA24-900C3C97FEBF}" destId="{553B78E6-B2EF-4F4B-8912-E1FAE7340801}" srcOrd="0" destOrd="0" presId="urn:microsoft.com/office/officeart/2005/8/layout/hList9"/>
    <dgm:cxn modelId="{1CF0C53C-977E-4414-A396-C38A1FCC0B52}" type="presOf" srcId="{B3340E5E-20A3-46F4-AAF4-0FE6D76D0D85}" destId="{56104BF7-B028-4E1E-A5F2-988EB1A55E6E}" srcOrd="0" destOrd="0" presId="urn:microsoft.com/office/officeart/2005/8/layout/hList9"/>
    <dgm:cxn modelId="{8A9E3C53-9121-49DF-9C89-13D2895B4215}" srcId="{B8E3DE91-B53F-4E5D-9292-631797C5D7D0}" destId="{A705B11C-7321-4447-BE44-9BA7FC0784CF}" srcOrd="1" destOrd="0" parTransId="{785FF50D-73FD-4E39-8512-1498A0240880}" sibTransId="{AC6A5652-3FB8-4223-B94D-EFBBE2D7819C}"/>
    <dgm:cxn modelId="{D4551401-2337-40DC-8528-3C3C71EA1DD7}" type="presOf" srcId="{A705B11C-7321-4447-BE44-9BA7FC0784CF}" destId="{A9D09E25-7E21-4AB1-8B18-990B77D95050}" srcOrd="0" destOrd="0" presId="urn:microsoft.com/office/officeart/2005/8/layout/hList9"/>
    <dgm:cxn modelId="{C47BD634-2E7E-48C2-A182-D34588473C26}" type="presOf" srcId="{B3340E5E-20A3-46F4-AAF4-0FE6D76D0D85}" destId="{5ACB0D1F-A2EC-4E7F-9F5B-046380915B68}" srcOrd="1" destOrd="0" presId="urn:microsoft.com/office/officeart/2005/8/layout/hList9"/>
    <dgm:cxn modelId="{14A165D4-3FA8-4F2B-B924-34AEE31C4CF8}" type="presParOf" srcId="{F1583975-DC61-4829-B0BD-B003139A7A6C}" destId="{BFACAE57-776E-489C-881D-F9BD522239D4}" srcOrd="0" destOrd="0" presId="urn:microsoft.com/office/officeart/2005/8/layout/hList9"/>
    <dgm:cxn modelId="{1EA09ED9-7724-4FF1-8D42-4629D7FD69E0}" type="presParOf" srcId="{F1583975-DC61-4829-B0BD-B003139A7A6C}" destId="{54D075BA-CE7C-4A27-B481-721120BDFD54}" srcOrd="1" destOrd="0" presId="urn:microsoft.com/office/officeart/2005/8/layout/hList9"/>
    <dgm:cxn modelId="{744100BC-6157-45F5-9D0E-296438FB31B8}" type="presParOf" srcId="{54D075BA-CE7C-4A27-B481-721120BDFD54}" destId="{BBFA71F5-BDD1-488F-93B1-EB3AE5CF7D74}" srcOrd="0" destOrd="0" presId="urn:microsoft.com/office/officeart/2005/8/layout/hList9"/>
    <dgm:cxn modelId="{28830531-F366-450D-9F3D-354E6707656A}" type="presParOf" srcId="{54D075BA-CE7C-4A27-B481-721120BDFD54}" destId="{C7F7EBB1-3CC4-496F-BA3A-050F3C493CC6}" srcOrd="1" destOrd="0" presId="urn:microsoft.com/office/officeart/2005/8/layout/hList9"/>
    <dgm:cxn modelId="{8A08A6CB-40DF-400A-AB89-54048D7F720A}" type="presParOf" srcId="{C7F7EBB1-3CC4-496F-BA3A-050F3C493CC6}" destId="{2B60ED8E-26F3-424F-9199-A0D21DCD6072}" srcOrd="0" destOrd="0" presId="urn:microsoft.com/office/officeart/2005/8/layout/hList9"/>
    <dgm:cxn modelId="{61D69B71-DDD4-4F93-92A9-C477FE9EAA24}" type="presParOf" srcId="{C7F7EBB1-3CC4-496F-BA3A-050F3C493CC6}" destId="{CB425067-D207-4244-BF49-1683F9EF5742}" srcOrd="1" destOrd="0" presId="urn:microsoft.com/office/officeart/2005/8/layout/hList9"/>
    <dgm:cxn modelId="{163BCF32-A7DC-4A94-93B5-8E632E47EED8}" type="presParOf" srcId="{F1583975-DC61-4829-B0BD-B003139A7A6C}" destId="{B4F8F69A-839B-42A7-9BAD-239872E251FC}" srcOrd="2" destOrd="0" presId="urn:microsoft.com/office/officeart/2005/8/layout/hList9"/>
    <dgm:cxn modelId="{D80FA166-272E-419D-A679-0BB88C74A993}" type="presParOf" srcId="{F1583975-DC61-4829-B0BD-B003139A7A6C}" destId="{553B78E6-B2EF-4F4B-8912-E1FAE7340801}" srcOrd="3" destOrd="0" presId="urn:microsoft.com/office/officeart/2005/8/layout/hList9"/>
    <dgm:cxn modelId="{7FA69BD2-B587-4E1E-AE1B-26756A22CFEB}" type="presParOf" srcId="{F1583975-DC61-4829-B0BD-B003139A7A6C}" destId="{D454094D-DE33-49D1-A43F-8B5D3BB22DB3}" srcOrd="4" destOrd="0" presId="urn:microsoft.com/office/officeart/2005/8/layout/hList9"/>
    <dgm:cxn modelId="{B13F1D9E-0A84-4C13-86B5-D94448CB07E4}" type="presParOf" srcId="{F1583975-DC61-4829-B0BD-B003139A7A6C}" destId="{1344DC70-20B0-42A1-81CF-065412962861}" srcOrd="5" destOrd="0" presId="urn:microsoft.com/office/officeart/2005/8/layout/hList9"/>
    <dgm:cxn modelId="{FF2A2E81-0DC8-46A9-A950-A5FEDCF85642}" type="presParOf" srcId="{F1583975-DC61-4829-B0BD-B003139A7A6C}" destId="{26F29D0B-3E4A-47FD-A6C7-B59804C44C7F}" srcOrd="6" destOrd="0" presId="urn:microsoft.com/office/officeart/2005/8/layout/hList9"/>
    <dgm:cxn modelId="{3DBACB51-06B3-41DA-8B2D-E2D33B90CF71}" type="presParOf" srcId="{26F29D0B-3E4A-47FD-A6C7-B59804C44C7F}" destId="{7D98DCF8-7917-4E1D-B04B-A305716F7C8C}" srcOrd="0" destOrd="0" presId="urn:microsoft.com/office/officeart/2005/8/layout/hList9"/>
    <dgm:cxn modelId="{32E316DC-C864-4091-82D7-C45064252AF4}" type="presParOf" srcId="{26F29D0B-3E4A-47FD-A6C7-B59804C44C7F}" destId="{AB3C27C2-A581-451D-9142-E847C65A8CB0}" srcOrd="1" destOrd="0" presId="urn:microsoft.com/office/officeart/2005/8/layout/hList9"/>
    <dgm:cxn modelId="{14F09C3F-A739-4108-AB02-E261A211B1FB}" type="presParOf" srcId="{AB3C27C2-A581-451D-9142-E847C65A8CB0}" destId="{56104BF7-B028-4E1E-A5F2-988EB1A55E6E}" srcOrd="0" destOrd="0" presId="urn:microsoft.com/office/officeart/2005/8/layout/hList9"/>
    <dgm:cxn modelId="{629510CF-64B5-4D8A-94AC-5E2A9AEA088A}" type="presParOf" srcId="{AB3C27C2-A581-451D-9142-E847C65A8CB0}" destId="{5ACB0D1F-A2EC-4E7F-9F5B-046380915B68}" srcOrd="1" destOrd="0" presId="urn:microsoft.com/office/officeart/2005/8/layout/hList9"/>
    <dgm:cxn modelId="{0086218A-0682-44F2-B3CE-371A15BB9F40}" type="presParOf" srcId="{F1583975-DC61-4829-B0BD-B003139A7A6C}" destId="{2547BF4A-87A6-4AC5-A83E-105AEEA73EF3}" srcOrd="7" destOrd="0" presId="urn:microsoft.com/office/officeart/2005/8/layout/hList9"/>
    <dgm:cxn modelId="{9BEDFE1F-579A-4A22-A62D-57593879F80D}" type="presParOf" srcId="{F1583975-DC61-4829-B0BD-B003139A7A6C}" destId="{A9D09E25-7E21-4AB1-8B18-990B77D9505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3DE91-B53F-4E5D-9292-631797C5D7D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1A7BCB-BFE9-4CE0-B72D-2394E5CCAE3D}">
      <dgm:prSet phldrT="[Текст]"/>
      <dgm:spPr/>
      <dgm:t>
        <a:bodyPr/>
        <a:lstStyle/>
        <a:p>
          <a:r>
            <a:rPr lang="ru-RU" dirty="0" smtClean="0"/>
            <a:t>180 млн.</a:t>
          </a:r>
          <a:endParaRPr lang="ru-RU" dirty="0"/>
        </a:p>
      </dgm:t>
    </dgm:pt>
    <dgm:pt modelId="{4AD0E32F-AC5A-4D74-9570-C5B530DA9556}" type="parTrans" cxnId="{1876066F-1CCD-4E09-A690-3D2AFDD8A4AB}">
      <dgm:prSet/>
      <dgm:spPr/>
      <dgm:t>
        <a:bodyPr/>
        <a:lstStyle/>
        <a:p>
          <a:endParaRPr lang="ru-RU"/>
        </a:p>
      </dgm:t>
    </dgm:pt>
    <dgm:pt modelId="{1C15CCBE-AA08-4C91-A57C-EE95C9E0D36A}" type="sibTrans" cxnId="{1876066F-1CCD-4E09-A690-3D2AFDD8A4AB}">
      <dgm:prSet/>
      <dgm:spPr/>
      <dgm:t>
        <a:bodyPr/>
        <a:lstStyle/>
        <a:p>
          <a:endParaRPr lang="ru-RU"/>
        </a:p>
      </dgm:t>
    </dgm:pt>
    <dgm:pt modelId="{515DA8D7-33BC-4F98-BE64-3AEF07EA3DF5}">
      <dgm:prSet phldrT="[Текст]"/>
      <dgm:spPr/>
      <dgm:t>
        <a:bodyPr/>
        <a:lstStyle/>
        <a:p>
          <a:r>
            <a:rPr lang="ru-RU" dirty="0" smtClean="0"/>
            <a:t>Записей кредитных историй (кредитов)</a:t>
          </a:r>
          <a:endParaRPr lang="ru-RU" dirty="0"/>
        </a:p>
      </dgm:t>
    </dgm:pt>
    <dgm:pt modelId="{C8B652F7-192F-4839-B071-F8314D3F921D}" type="parTrans" cxnId="{C7C6CDAA-1554-4294-9D5A-B645E998742E}">
      <dgm:prSet/>
      <dgm:spPr/>
      <dgm:t>
        <a:bodyPr/>
        <a:lstStyle/>
        <a:p>
          <a:endParaRPr lang="ru-RU"/>
        </a:p>
      </dgm:t>
    </dgm:pt>
    <dgm:pt modelId="{8AD23233-B61E-439A-9920-54312676D20D}" type="sibTrans" cxnId="{C7C6CDAA-1554-4294-9D5A-B645E998742E}">
      <dgm:prSet/>
      <dgm:spPr/>
      <dgm:t>
        <a:bodyPr/>
        <a:lstStyle/>
        <a:p>
          <a:endParaRPr lang="ru-RU"/>
        </a:p>
      </dgm:t>
    </dgm:pt>
    <dgm:pt modelId="{F4C3D604-5A04-4F24-B7D4-7FA59A483A1E}">
      <dgm:prSet phldrT="[Текст]"/>
      <dgm:spPr/>
      <dgm:t>
        <a:bodyPr/>
        <a:lstStyle/>
        <a:p>
          <a:r>
            <a:rPr lang="ru-RU" dirty="0" smtClean="0"/>
            <a:t>74 </a:t>
          </a:r>
          <a:r>
            <a:rPr lang="ru-RU" dirty="0" smtClean="0"/>
            <a:t>млн.</a:t>
          </a:r>
          <a:endParaRPr lang="ru-RU" dirty="0"/>
        </a:p>
      </dgm:t>
    </dgm:pt>
    <dgm:pt modelId="{1A6100D6-A931-4FC9-87B8-45E959D7312D}" type="parTrans" cxnId="{9E986F8F-0321-4CDA-9D6C-ABF549CC5B8E}">
      <dgm:prSet/>
      <dgm:spPr/>
      <dgm:t>
        <a:bodyPr/>
        <a:lstStyle/>
        <a:p>
          <a:endParaRPr lang="ru-RU"/>
        </a:p>
      </dgm:t>
    </dgm:pt>
    <dgm:pt modelId="{331059F3-04BC-4D8F-B258-C5817928CBA2}" type="sibTrans" cxnId="{9E986F8F-0321-4CDA-9D6C-ABF549CC5B8E}">
      <dgm:prSet/>
      <dgm:spPr/>
      <dgm:t>
        <a:bodyPr/>
        <a:lstStyle/>
        <a:p>
          <a:endParaRPr lang="ru-RU"/>
        </a:p>
      </dgm:t>
    </dgm:pt>
    <dgm:pt modelId="{CD337C9E-5B72-47E1-B09F-14227B5696F4}">
      <dgm:prSet phldrT="[Текст]"/>
      <dgm:spPr/>
      <dgm:t>
        <a:bodyPr/>
        <a:lstStyle/>
        <a:p>
          <a:r>
            <a:rPr lang="ru-RU" dirty="0" smtClean="0"/>
            <a:t>Уникальных заемщиков – физических лиц. 80% экономически активного населения страны</a:t>
          </a:r>
          <a:endParaRPr lang="ru-RU" dirty="0"/>
        </a:p>
      </dgm:t>
    </dgm:pt>
    <dgm:pt modelId="{E9D90426-3D6B-4DD4-A58E-9CB78DF2F13E}" type="parTrans" cxnId="{BC02657A-E53F-4CE2-8976-7290A137913F}">
      <dgm:prSet/>
      <dgm:spPr/>
      <dgm:t>
        <a:bodyPr/>
        <a:lstStyle/>
        <a:p>
          <a:endParaRPr lang="ru-RU"/>
        </a:p>
      </dgm:t>
    </dgm:pt>
    <dgm:pt modelId="{66E09839-C483-40A9-AAE3-CFC62BF9254D}" type="sibTrans" cxnId="{BC02657A-E53F-4CE2-8976-7290A137913F}">
      <dgm:prSet/>
      <dgm:spPr/>
      <dgm:t>
        <a:bodyPr/>
        <a:lstStyle/>
        <a:p>
          <a:endParaRPr lang="ru-RU"/>
        </a:p>
      </dgm:t>
    </dgm:pt>
    <dgm:pt modelId="{F1583975-DC61-4829-B0BD-B003139A7A6C}" type="pres">
      <dgm:prSet presAssocID="{B8E3DE91-B53F-4E5D-9292-631797C5D7D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9DCC5A8-6BFE-47B1-95F9-9BDAE4D71243}" type="pres">
      <dgm:prSet presAssocID="{B71A7BCB-BFE9-4CE0-B72D-2394E5CCAE3D}" presName="posSpace" presStyleCnt="0"/>
      <dgm:spPr/>
    </dgm:pt>
    <dgm:pt modelId="{464CF1C3-885E-4455-8330-1D7456B711C0}" type="pres">
      <dgm:prSet presAssocID="{B71A7BCB-BFE9-4CE0-B72D-2394E5CCAE3D}" presName="vertFlow" presStyleCnt="0"/>
      <dgm:spPr/>
    </dgm:pt>
    <dgm:pt modelId="{72ABA833-35FD-4DDD-87B1-F8F6CFFDA4CE}" type="pres">
      <dgm:prSet presAssocID="{B71A7BCB-BFE9-4CE0-B72D-2394E5CCAE3D}" presName="topSpace" presStyleCnt="0"/>
      <dgm:spPr/>
    </dgm:pt>
    <dgm:pt modelId="{881DF7D3-5E14-4E33-AB67-7DBDBE4B1B22}" type="pres">
      <dgm:prSet presAssocID="{B71A7BCB-BFE9-4CE0-B72D-2394E5CCAE3D}" presName="firstComp" presStyleCnt="0"/>
      <dgm:spPr/>
    </dgm:pt>
    <dgm:pt modelId="{F291238F-4206-41B6-91E5-909F26401852}" type="pres">
      <dgm:prSet presAssocID="{B71A7BCB-BFE9-4CE0-B72D-2394E5CCAE3D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39404A01-B59B-4C1D-9EE7-D999954C50D8}" type="pres">
      <dgm:prSet presAssocID="{B71A7BCB-BFE9-4CE0-B72D-2394E5CCAE3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F4EDD-F895-4E12-A09C-0E27DA9201EB}" type="pres">
      <dgm:prSet presAssocID="{B71A7BCB-BFE9-4CE0-B72D-2394E5CCAE3D}" presName="negSpace" presStyleCnt="0"/>
      <dgm:spPr/>
    </dgm:pt>
    <dgm:pt modelId="{5CBB079E-18C7-45C6-9933-C51E534C194C}" type="pres">
      <dgm:prSet presAssocID="{B71A7BCB-BFE9-4CE0-B72D-2394E5CCAE3D}" presName="circle" presStyleLbl="node1" presStyleIdx="0" presStyleCnt="2"/>
      <dgm:spPr/>
      <dgm:t>
        <a:bodyPr/>
        <a:lstStyle/>
        <a:p>
          <a:endParaRPr lang="ru-RU"/>
        </a:p>
      </dgm:t>
    </dgm:pt>
    <dgm:pt modelId="{233BB328-8FD4-4E96-88EF-7EAB3B673F6C}" type="pres">
      <dgm:prSet presAssocID="{1C15CCBE-AA08-4C91-A57C-EE95C9E0D36A}" presName="transSpace" presStyleCnt="0"/>
      <dgm:spPr/>
    </dgm:pt>
    <dgm:pt modelId="{B01A4871-0A7D-48A6-BCF2-92BD964D3636}" type="pres">
      <dgm:prSet presAssocID="{F4C3D604-5A04-4F24-B7D4-7FA59A483A1E}" presName="posSpace" presStyleCnt="0"/>
      <dgm:spPr/>
    </dgm:pt>
    <dgm:pt modelId="{B6C8C18D-C67F-4400-922A-38D3D726711C}" type="pres">
      <dgm:prSet presAssocID="{F4C3D604-5A04-4F24-B7D4-7FA59A483A1E}" presName="vertFlow" presStyleCnt="0"/>
      <dgm:spPr/>
    </dgm:pt>
    <dgm:pt modelId="{2ACD0D26-0D6B-4601-B809-6B57C3362D46}" type="pres">
      <dgm:prSet presAssocID="{F4C3D604-5A04-4F24-B7D4-7FA59A483A1E}" presName="topSpace" presStyleCnt="0"/>
      <dgm:spPr/>
    </dgm:pt>
    <dgm:pt modelId="{34821B9A-6564-4B77-8355-65E935EE468B}" type="pres">
      <dgm:prSet presAssocID="{F4C3D604-5A04-4F24-B7D4-7FA59A483A1E}" presName="firstComp" presStyleCnt="0"/>
      <dgm:spPr/>
    </dgm:pt>
    <dgm:pt modelId="{521EDCBF-90B5-4876-99A0-EA5B3D1E776F}" type="pres">
      <dgm:prSet presAssocID="{F4C3D604-5A04-4F24-B7D4-7FA59A483A1E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67E59475-2D77-4BBE-A461-5C55C9C0BA1B}" type="pres">
      <dgm:prSet presAssocID="{F4C3D604-5A04-4F24-B7D4-7FA59A483A1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55686-8E51-40A4-9722-865A4306308F}" type="pres">
      <dgm:prSet presAssocID="{F4C3D604-5A04-4F24-B7D4-7FA59A483A1E}" presName="negSpace" presStyleCnt="0"/>
      <dgm:spPr/>
    </dgm:pt>
    <dgm:pt modelId="{BC731192-3A4F-43CB-A8CA-6DEADC4AB072}" type="pres">
      <dgm:prSet presAssocID="{F4C3D604-5A04-4F24-B7D4-7FA59A483A1E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B3BF1D87-56E9-4AD5-90C5-D282A37B54E5}" type="presOf" srcId="{B71A7BCB-BFE9-4CE0-B72D-2394E5CCAE3D}" destId="{5CBB079E-18C7-45C6-9933-C51E534C194C}" srcOrd="0" destOrd="0" presId="urn:microsoft.com/office/officeart/2005/8/layout/hList9"/>
    <dgm:cxn modelId="{1A0AF640-3FBF-47E6-AEA2-B0E5110AEA5C}" type="presOf" srcId="{515DA8D7-33BC-4F98-BE64-3AEF07EA3DF5}" destId="{F291238F-4206-41B6-91E5-909F26401852}" srcOrd="0" destOrd="0" presId="urn:microsoft.com/office/officeart/2005/8/layout/hList9"/>
    <dgm:cxn modelId="{C055378F-53EF-4E00-8E87-38127A9173CA}" type="presOf" srcId="{B8E3DE91-B53F-4E5D-9292-631797C5D7D0}" destId="{F1583975-DC61-4829-B0BD-B003139A7A6C}" srcOrd="0" destOrd="0" presId="urn:microsoft.com/office/officeart/2005/8/layout/hList9"/>
    <dgm:cxn modelId="{7857FAD9-AB95-4623-B19C-4CB21D01BDF6}" type="presOf" srcId="{515DA8D7-33BC-4F98-BE64-3AEF07EA3DF5}" destId="{39404A01-B59B-4C1D-9EE7-D999954C50D8}" srcOrd="1" destOrd="0" presId="urn:microsoft.com/office/officeart/2005/8/layout/hList9"/>
    <dgm:cxn modelId="{1876066F-1CCD-4E09-A690-3D2AFDD8A4AB}" srcId="{B8E3DE91-B53F-4E5D-9292-631797C5D7D0}" destId="{B71A7BCB-BFE9-4CE0-B72D-2394E5CCAE3D}" srcOrd="0" destOrd="0" parTransId="{4AD0E32F-AC5A-4D74-9570-C5B530DA9556}" sibTransId="{1C15CCBE-AA08-4C91-A57C-EE95C9E0D36A}"/>
    <dgm:cxn modelId="{B1ADA3EA-559B-4E69-B52E-87DA1546787A}" type="presOf" srcId="{CD337C9E-5B72-47E1-B09F-14227B5696F4}" destId="{67E59475-2D77-4BBE-A461-5C55C9C0BA1B}" srcOrd="1" destOrd="0" presId="urn:microsoft.com/office/officeart/2005/8/layout/hList9"/>
    <dgm:cxn modelId="{94513D64-63C1-4AE5-9D7A-80915784EB86}" type="presOf" srcId="{F4C3D604-5A04-4F24-B7D4-7FA59A483A1E}" destId="{BC731192-3A4F-43CB-A8CA-6DEADC4AB072}" srcOrd="0" destOrd="0" presId="urn:microsoft.com/office/officeart/2005/8/layout/hList9"/>
    <dgm:cxn modelId="{C7C6CDAA-1554-4294-9D5A-B645E998742E}" srcId="{B71A7BCB-BFE9-4CE0-B72D-2394E5CCAE3D}" destId="{515DA8D7-33BC-4F98-BE64-3AEF07EA3DF5}" srcOrd="0" destOrd="0" parTransId="{C8B652F7-192F-4839-B071-F8314D3F921D}" sibTransId="{8AD23233-B61E-439A-9920-54312676D20D}"/>
    <dgm:cxn modelId="{AD20AE48-A6A2-418E-A543-8543F47D11BC}" type="presOf" srcId="{CD337C9E-5B72-47E1-B09F-14227B5696F4}" destId="{521EDCBF-90B5-4876-99A0-EA5B3D1E776F}" srcOrd="0" destOrd="0" presId="urn:microsoft.com/office/officeart/2005/8/layout/hList9"/>
    <dgm:cxn modelId="{BC02657A-E53F-4CE2-8976-7290A137913F}" srcId="{F4C3D604-5A04-4F24-B7D4-7FA59A483A1E}" destId="{CD337C9E-5B72-47E1-B09F-14227B5696F4}" srcOrd="0" destOrd="0" parTransId="{E9D90426-3D6B-4DD4-A58E-9CB78DF2F13E}" sibTransId="{66E09839-C483-40A9-AAE3-CFC62BF9254D}"/>
    <dgm:cxn modelId="{9E986F8F-0321-4CDA-9D6C-ABF549CC5B8E}" srcId="{B8E3DE91-B53F-4E5D-9292-631797C5D7D0}" destId="{F4C3D604-5A04-4F24-B7D4-7FA59A483A1E}" srcOrd="1" destOrd="0" parTransId="{1A6100D6-A931-4FC9-87B8-45E959D7312D}" sibTransId="{331059F3-04BC-4D8F-B258-C5817928CBA2}"/>
    <dgm:cxn modelId="{7D8FF539-7D73-4687-B53E-A1946FEB1D3D}" type="presParOf" srcId="{F1583975-DC61-4829-B0BD-B003139A7A6C}" destId="{49DCC5A8-6BFE-47B1-95F9-9BDAE4D71243}" srcOrd="0" destOrd="0" presId="urn:microsoft.com/office/officeart/2005/8/layout/hList9"/>
    <dgm:cxn modelId="{BC84704A-6C89-4C99-8820-DDF9989BB72D}" type="presParOf" srcId="{F1583975-DC61-4829-B0BD-B003139A7A6C}" destId="{464CF1C3-885E-4455-8330-1D7456B711C0}" srcOrd="1" destOrd="0" presId="urn:microsoft.com/office/officeart/2005/8/layout/hList9"/>
    <dgm:cxn modelId="{7A9B653A-098A-4A52-866A-B08D40385077}" type="presParOf" srcId="{464CF1C3-885E-4455-8330-1D7456B711C0}" destId="{72ABA833-35FD-4DDD-87B1-F8F6CFFDA4CE}" srcOrd="0" destOrd="0" presId="urn:microsoft.com/office/officeart/2005/8/layout/hList9"/>
    <dgm:cxn modelId="{8A075D54-181B-466B-84FD-AB82F14CDA56}" type="presParOf" srcId="{464CF1C3-885E-4455-8330-1D7456B711C0}" destId="{881DF7D3-5E14-4E33-AB67-7DBDBE4B1B22}" srcOrd="1" destOrd="0" presId="urn:microsoft.com/office/officeart/2005/8/layout/hList9"/>
    <dgm:cxn modelId="{B14FA4FD-9F42-4AE5-BF0A-DD1CCB366B43}" type="presParOf" srcId="{881DF7D3-5E14-4E33-AB67-7DBDBE4B1B22}" destId="{F291238F-4206-41B6-91E5-909F26401852}" srcOrd="0" destOrd="0" presId="urn:microsoft.com/office/officeart/2005/8/layout/hList9"/>
    <dgm:cxn modelId="{0CF5EE0A-367F-4D91-A7CC-72D9349549D9}" type="presParOf" srcId="{881DF7D3-5E14-4E33-AB67-7DBDBE4B1B22}" destId="{39404A01-B59B-4C1D-9EE7-D999954C50D8}" srcOrd="1" destOrd="0" presId="urn:microsoft.com/office/officeart/2005/8/layout/hList9"/>
    <dgm:cxn modelId="{1102C939-2551-4933-984B-FAEF9532C0D0}" type="presParOf" srcId="{F1583975-DC61-4829-B0BD-B003139A7A6C}" destId="{6E7F4EDD-F895-4E12-A09C-0E27DA9201EB}" srcOrd="2" destOrd="0" presId="urn:microsoft.com/office/officeart/2005/8/layout/hList9"/>
    <dgm:cxn modelId="{F8A3A9AF-0583-4B15-80BA-A090433315F7}" type="presParOf" srcId="{F1583975-DC61-4829-B0BD-B003139A7A6C}" destId="{5CBB079E-18C7-45C6-9933-C51E534C194C}" srcOrd="3" destOrd="0" presId="urn:microsoft.com/office/officeart/2005/8/layout/hList9"/>
    <dgm:cxn modelId="{99625BB2-DE0B-48A9-BCE0-353C65EE3A3D}" type="presParOf" srcId="{F1583975-DC61-4829-B0BD-B003139A7A6C}" destId="{233BB328-8FD4-4E96-88EF-7EAB3B673F6C}" srcOrd="4" destOrd="0" presId="urn:microsoft.com/office/officeart/2005/8/layout/hList9"/>
    <dgm:cxn modelId="{B42ACCBF-7A62-4786-8327-8966FB953686}" type="presParOf" srcId="{F1583975-DC61-4829-B0BD-B003139A7A6C}" destId="{B01A4871-0A7D-48A6-BCF2-92BD964D3636}" srcOrd="5" destOrd="0" presId="urn:microsoft.com/office/officeart/2005/8/layout/hList9"/>
    <dgm:cxn modelId="{70396CA0-DBBB-4142-801D-2B7BFE8E7D38}" type="presParOf" srcId="{F1583975-DC61-4829-B0BD-B003139A7A6C}" destId="{B6C8C18D-C67F-4400-922A-38D3D726711C}" srcOrd="6" destOrd="0" presId="urn:microsoft.com/office/officeart/2005/8/layout/hList9"/>
    <dgm:cxn modelId="{229BC109-58B8-4B78-BBE7-2A4D96B3CD0F}" type="presParOf" srcId="{B6C8C18D-C67F-4400-922A-38D3D726711C}" destId="{2ACD0D26-0D6B-4601-B809-6B57C3362D46}" srcOrd="0" destOrd="0" presId="urn:microsoft.com/office/officeart/2005/8/layout/hList9"/>
    <dgm:cxn modelId="{29CCC7B4-88D7-402F-8DE7-03D8D85D845D}" type="presParOf" srcId="{B6C8C18D-C67F-4400-922A-38D3D726711C}" destId="{34821B9A-6564-4B77-8355-65E935EE468B}" srcOrd="1" destOrd="0" presId="urn:microsoft.com/office/officeart/2005/8/layout/hList9"/>
    <dgm:cxn modelId="{EC3EACFD-E267-481A-AE7D-3826E5A79475}" type="presParOf" srcId="{34821B9A-6564-4B77-8355-65E935EE468B}" destId="{521EDCBF-90B5-4876-99A0-EA5B3D1E776F}" srcOrd="0" destOrd="0" presId="urn:microsoft.com/office/officeart/2005/8/layout/hList9"/>
    <dgm:cxn modelId="{4181DA18-8BE2-4723-A3BE-B30E1B84AA82}" type="presParOf" srcId="{34821B9A-6564-4B77-8355-65E935EE468B}" destId="{67E59475-2D77-4BBE-A461-5C55C9C0BA1B}" srcOrd="1" destOrd="0" presId="urn:microsoft.com/office/officeart/2005/8/layout/hList9"/>
    <dgm:cxn modelId="{5D77AEE6-6EB0-4FB1-8215-463CE2AF8972}" type="presParOf" srcId="{F1583975-DC61-4829-B0BD-B003139A7A6C}" destId="{EF955686-8E51-40A4-9722-865A4306308F}" srcOrd="7" destOrd="0" presId="urn:microsoft.com/office/officeart/2005/8/layout/hList9"/>
    <dgm:cxn modelId="{DB416E1B-374B-4DC6-B32A-A825829BE342}" type="presParOf" srcId="{F1583975-DC61-4829-B0BD-B003139A7A6C}" destId="{BC731192-3A4F-43CB-A8CA-6DEADC4AB07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86143-7AFA-480F-8AAF-FA65BDB0079C}">
      <dsp:nvSpPr>
        <dsp:cNvPr id="0" name=""/>
        <dsp:cNvSpPr/>
      </dsp:nvSpPr>
      <dsp:spPr>
        <a:xfrm>
          <a:off x="1841" y="4137"/>
          <a:ext cx="7265215" cy="1701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кредитная история </a:t>
          </a:r>
          <a:r>
            <a:rPr lang="ru-RU" sz="2000" kern="1200" dirty="0" smtClean="0">
              <a:latin typeface="Calibri" pitchFamily="34" charset="0"/>
              <a:cs typeface="Calibri" pitchFamily="34" charset="0"/>
            </a:rPr>
            <a:t>- информация, состав которой определен настоящим Федеральным законом и которая характеризует исполнение заемщиком принятых на себя обязательств по договорам займа (кредита) и </a:t>
          </a:r>
          <a:r>
            <a:rPr lang="ru-RU" sz="2000" b="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хранится в бюро кредитных историй</a:t>
          </a:r>
          <a:endParaRPr lang="ru-RU" sz="2000" b="0" kern="1200" dirty="0">
            <a:solidFill>
              <a:srgbClr val="C00000"/>
            </a:solidFill>
          </a:endParaRPr>
        </a:p>
      </dsp:txBody>
      <dsp:txXfrm>
        <a:off x="1841" y="4137"/>
        <a:ext cx="7265215" cy="1701384"/>
      </dsp:txXfrm>
    </dsp:sp>
    <dsp:sp modelId="{C4F1B61F-898E-43C1-BA43-68EC0A3E8461}">
      <dsp:nvSpPr>
        <dsp:cNvPr id="0" name=""/>
        <dsp:cNvSpPr/>
      </dsp:nvSpPr>
      <dsp:spPr>
        <a:xfrm>
          <a:off x="8932" y="1834317"/>
          <a:ext cx="4654631" cy="1701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alibri" pitchFamily="34" charset="0"/>
              <a:cs typeface="Calibri" pitchFamily="34" charset="0"/>
            </a:rPr>
            <a:t>3.9. … источник формирования кредитной истории - </a:t>
          </a:r>
          <a:r>
            <a:rPr lang="ru-RU" sz="1400" b="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финансовый управляющий обязан представлять информацию</a:t>
          </a:r>
          <a:r>
            <a:rPr lang="ru-RU" sz="1400" b="0" kern="1200" dirty="0" smtClean="0">
              <a:latin typeface="Calibri" pitchFamily="34" charset="0"/>
              <a:cs typeface="Calibri" pitchFamily="34" charset="0"/>
            </a:rPr>
            <a:t>, определенную подпунктом "г" пункта 1 части 3 статьи 4 настоящего ФЗ, </a:t>
          </a:r>
          <a:r>
            <a:rPr lang="ru-RU" sz="1400" b="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в бюро кредитных историй</a:t>
          </a:r>
          <a:r>
            <a:rPr lang="ru-RU" sz="1400" b="0" kern="1200" dirty="0" smtClean="0">
              <a:latin typeface="Calibri" pitchFamily="34" charset="0"/>
              <a:cs typeface="Calibri" pitchFamily="34" charset="0"/>
            </a:rPr>
            <a:t>, в которых сформирована кредитная история указанного субъекта кредитной истории …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latin typeface="Calibri" pitchFamily="34" charset="0"/>
              <a:cs typeface="Calibri" pitchFamily="34" charset="0"/>
            </a:rPr>
            <a:t>(часть 3.9 введена 154-ФЗ от 29.06.2015)</a:t>
          </a:r>
          <a:endParaRPr lang="ru-RU" sz="1400" b="0" i="1" kern="1200" dirty="0">
            <a:latin typeface="Calibri" pitchFamily="34" charset="0"/>
            <a:cs typeface="Calibri" pitchFamily="34" charset="0"/>
          </a:endParaRPr>
        </a:p>
      </dsp:txBody>
      <dsp:txXfrm>
        <a:off x="8932" y="1834317"/>
        <a:ext cx="4654631" cy="1701384"/>
      </dsp:txXfrm>
    </dsp:sp>
    <dsp:sp modelId="{418EEE82-B052-4242-BBF3-D74A532D4DDC}">
      <dsp:nvSpPr>
        <dsp:cNvPr id="0" name=""/>
        <dsp:cNvSpPr/>
      </dsp:nvSpPr>
      <dsp:spPr>
        <a:xfrm>
          <a:off x="8932" y="3664498"/>
          <a:ext cx="4654631" cy="1701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alibri" pitchFamily="34" charset="0"/>
              <a:cs typeface="Calibri" pitchFamily="34" charset="0"/>
            </a:rPr>
            <a:t>в) информация о вступившем в силу </a:t>
          </a:r>
          <a:r>
            <a:rPr lang="ru-RU" sz="1400" b="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решении суда </a:t>
          </a:r>
          <a:r>
            <a:rPr lang="ru-RU" sz="1400" b="0" kern="1200" dirty="0" smtClean="0">
              <a:latin typeface="Calibri" pitchFamily="34" charset="0"/>
              <a:cs typeface="Calibri" pitchFamily="34" charset="0"/>
            </a:rPr>
            <a:t>о признании физического лица недееспособным или ограниченно дееспособным </a:t>
          </a:r>
          <a:r>
            <a:rPr lang="ru-RU" sz="1400" b="0" i="1" kern="1200" dirty="0" smtClean="0">
              <a:latin typeface="Calibri" pitchFamily="34" charset="0"/>
              <a:cs typeface="Calibri" pitchFamily="34" charset="0"/>
            </a:rPr>
            <a:t>(п. "в" введен 189-ФЗ от 28.06.2014)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alibri" pitchFamily="34" charset="0"/>
              <a:cs typeface="Calibri" pitchFamily="34" charset="0"/>
            </a:rPr>
            <a:t>г) </a:t>
          </a:r>
          <a:r>
            <a:rPr lang="ru-RU" sz="1400" b="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сведения о процедурах</a:t>
          </a:r>
          <a:r>
            <a:rPr lang="ru-RU" sz="1400" b="0" kern="1200" dirty="0" smtClean="0">
              <a:latin typeface="Calibri" pitchFamily="34" charset="0"/>
              <a:cs typeface="Calibri" pitchFamily="34" charset="0"/>
            </a:rPr>
            <a:t>, применяемых в деле о несостоятельности (банкротстве) физического лица … (п. "г" введен 154-ФЗ от 29.06.2015)</a:t>
          </a:r>
          <a:endParaRPr lang="ru-RU" sz="1400" b="0" kern="1200" dirty="0">
            <a:latin typeface="Calibri" pitchFamily="34" charset="0"/>
            <a:cs typeface="Calibri" pitchFamily="34" charset="0"/>
          </a:endParaRPr>
        </a:p>
      </dsp:txBody>
      <dsp:txXfrm>
        <a:off x="8932" y="3664498"/>
        <a:ext cx="4654631" cy="1701384"/>
      </dsp:txXfrm>
    </dsp:sp>
    <dsp:sp modelId="{D4E7BDE2-22ED-4DAE-8460-DF11BB39E6FA}">
      <dsp:nvSpPr>
        <dsp:cNvPr id="0" name=""/>
        <dsp:cNvSpPr/>
      </dsp:nvSpPr>
      <dsp:spPr>
        <a:xfrm>
          <a:off x="5054553" y="1834317"/>
          <a:ext cx="2205411" cy="3538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  <a:cs typeface="Calibri" pitchFamily="34" charset="0"/>
            </a:rPr>
            <a:t>В закрытой части кредитной истории содержатся </a:t>
          </a:r>
          <a:r>
            <a:rPr lang="ru-RU" sz="1400" b="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сведения в отношении источника формирования кредитной истории - финансового управляющего</a:t>
          </a:r>
          <a:r>
            <a:rPr lang="ru-RU" sz="14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  <a:cs typeface="Calibri" pitchFamily="34" charset="0"/>
            </a:rPr>
            <a:t>а) фамилия, имя, отчество; б) наименование и адрес СРО, членом которой он является; в) дата запроса или направления сведений; г) дата начала и дата окончания полномочий.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5054553" y="1834317"/>
        <a:ext cx="2205411" cy="35387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60ED8E-26F3-424F-9199-A0D21DCD6072}">
      <dsp:nvSpPr>
        <dsp:cNvPr id="0" name=""/>
        <dsp:cNvSpPr/>
      </dsp:nvSpPr>
      <dsp:spPr>
        <a:xfrm>
          <a:off x="1671630" y="1133040"/>
          <a:ext cx="3130636" cy="2088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Кредиторов-партнеров. Источников и пользователей информации</a:t>
          </a:r>
          <a:endParaRPr lang="ru-RU" sz="1900" kern="1200" dirty="0"/>
        </a:p>
      </dsp:txBody>
      <dsp:txXfrm>
        <a:off x="2172531" y="1133040"/>
        <a:ext cx="2629734" cy="2088134"/>
      </dsp:txXfrm>
    </dsp:sp>
    <dsp:sp modelId="{553B78E6-B2EF-4F4B-8912-E1FAE7340801}">
      <dsp:nvSpPr>
        <dsp:cNvPr id="0" name=""/>
        <dsp:cNvSpPr/>
      </dsp:nvSpPr>
      <dsp:spPr>
        <a:xfrm>
          <a:off x="1957" y="298204"/>
          <a:ext cx="2087090" cy="2087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3350</a:t>
          </a:r>
          <a:endParaRPr lang="ru-RU" sz="4900" kern="1200" dirty="0"/>
        </a:p>
      </dsp:txBody>
      <dsp:txXfrm>
        <a:off x="1957" y="298204"/>
        <a:ext cx="2087090" cy="2087090"/>
      </dsp:txXfrm>
    </dsp:sp>
    <dsp:sp modelId="{56104BF7-B028-4E1E-A5F2-988EB1A55E6E}">
      <dsp:nvSpPr>
        <dsp:cNvPr id="0" name=""/>
        <dsp:cNvSpPr/>
      </dsp:nvSpPr>
      <dsp:spPr>
        <a:xfrm>
          <a:off x="6889357" y="1133040"/>
          <a:ext cx="3130636" cy="2088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Уникальных корпоративных заемщиков – юридических лиц (ЮЛ) и индивидуальных предпринимателей (ИП)</a:t>
          </a:r>
          <a:endParaRPr lang="ru-RU" sz="1900" kern="1200" dirty="0"/>
        </a:p>
      </dsp:txBody>
      <dsp:txXfrm>
        <a:off x="7390259" y="1133040"/>
        <a:ext cx="2629734" cy="2088134"/>
      </dsp:txXfrm>
    </dsp:sp>
    <dsp:sp modelId="{A9D09E25-7E21-4AB1-8B18-990B77D95050}">
      <dsp:nvSpPr>
        <dsp:cNvPr id="0" name=""/>
        <dsp:cNvSpPr/>
      </dsp:nvSpPr>
      <dsp:spPr>
        <a:xfrm>
          <a:off x="5219684" y="298204"/>
          <a:ext cx="2087090" cy="2087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1,7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млн.</a:t>
          </a:r>
          <a:endParaRPr lang="ru-RU" sz="3600" kern="1200" dirty="0"/>
        </a:p>
      </dsp:txBody>
      <dsp:txXfrm>
        <a:off x="5219684" y="298204"/>
        <a:ext cx="2087090" cy="20870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1238F-4206-41B6-91E5-909F26401852}">
      <dsp:nvSpPr>
        <dsp:cNvPr id="0" name=""/>
        <dsp:cNvSpPr/>
      </dsp:nvSpPr>
      <dsp:spPr>
        <a:xfrm>
          <a:off x="1671630" y="1000093"/>
          <a:ext cx="3130636" cy="2088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Записей кредитных историй (кредитов)</a:t>
          </a:r>
          <a:endParaRPr lang="ru-RU" sz="2200" kern="1200" dirty="0"/>
        </a:p>
      </dsp:txBody>
      <dsp:txXfrm>
        <a:off x="2172531" y="1000093"/>
        <a:ext cx="2629734" cy="2088134"/>
      </dsp:txXfrm>
    </dsp:sp>
    <dsp:sp modelId="{5CBB079E-18C7-45C6-9933-C51E534C194C}">
      <dsp:nvSpPr>
        <dsp:cNvPr id="0" name=""/>
        <dsp:cNvSpPr/>
      </dsp:nvSpPr>
      <dsp:spPr>
        <a:xfrm>
          <a:off x="1957" y="165257"/>
          <a:ext cx="2087090" cy="2087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180 млн.</a:t>
          </a:r>
          <a:endParaRPr lang="ru-RU" sz="5600" kern="1200" dirty="0"/>
        </a:p>
      </dsp:txBody>
      <dsp:txXfrm>
        <a:off x="1957" y="165257"/>
        <a:ext cx="2087090" cy="2087090"/>
      </dsp:txXfrm>
    </dsp:sp>
    <dsp:sp modelId="{521EDCBF-90B5-4876-99A0-EA5B3D1E776F}">
      <dsp:nvSpPr>
        <dsp:cNvPr id="0" name=""/>
        <dsp:cNvSpPr/>
      </dsp:nvSpPr>
      <dsp:spPr>
        <a:xfrm>
          <a:off x="6889357" y="1000093"/>
          <a:ext cx="3130636" cy="2088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Уникальных заемщиков – физических лиц. 80% экономически активного населения страны</a:t>
          </a:r>
          <a:endParaRPr lang="ru-RU" sz="2200" kern="1200" dirty="0"/>
        </a:p>
      </dsp:txBody>
      <dsp:txXfrm>
        <a:off x="7390259" y="1000093"/>
        <a:ext cx="2629734" cy="2088134"/>
      </dsp:txXfrm>
    </dsp:sp>
    <dsp:sp modelId="{BC731192-3A4F-43CB-A8CA-6DEADC4AB072}">
      <dsp:nvSpPr>
        <dsp:cNvPr id="0" name=""/>
        <dsp:cNvSpPr/>
      </dsp:nvSpPr>
      <dsp:spPr>
        <a:xfrm>
          <a:off x="5219684" y="165257"/>
          <a:ext cx="2087090" cy="2087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74 </a:t>
          </a:r>
          <a:r>
            <a:rPr lang="ru-RU" sz="5600" kern="1200" dirty="0" smtClean="0"/>
            <a:t>млн.</a:t>
          </a:r>
          <a:endParaRPr lang="ru-RU" sz="5600" kern="1200" dirty="0"/>
        </a:p>
      </dsp:txBody>
      <dsp:txXfrm>
        <a:off x="5219684" y="165257"/>
        <a:ext cx="2087090" cy="208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A41AF-3CD4-45C5-A791-2FA1E79DA65F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B7025-73B4-4038-AE33-EE4D2DB55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10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F19C-B30A-436F-B2D7-A2FB70BF76FF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5F697-5514-4E1A-9207-D5104F3BB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7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5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06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8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0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2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3" algn="l" defTabSz="9143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F697-5514-4E1A-9207-D5104F3BB45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6778" y="3396958"/>
            <a:ext cx="9085342" cy="709424"/>
          </a:xfrm>
          <a:prstGeom prst="rect">
            <a:avLst/>
          </a:prstGeom>
        </p:spPr>
        <p:txBody>
          <a:bodyPr lIns="91430" tIns="45714" rIns="91430" bIns="45714" anchor="b"/>
          <a:lstStyle>
            <a:lvl1pPr algn="l">
              <a:defRPr sz="6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777" y="4405149"/>
            <a:ext cx="8016479" cy="1825171"/>
          </a:xfrm>
          <a:prstGeom prst="rect">
            <a:avLst/>
          </a:prstGeom>
        </p:spPr>
        <p:txBody>
          <a:bodyPr lIns="91430" tIns="45714" rIns="91430" bIns="45714"/>
          <a:lstStyle>
            <a:lvl1pPr marL="0" indent="0" algn="l">
              <a:buNone/>
              <a:defRPr sz="2700"/>
            </a:lvl1pPr>
            <a:lvl2pPr marL="503918" indent="0" algn="ctr">
              <a:buNone/>
              <a:defRPr sz="2200"/>
            </a:lvl2pPr>
            <a:lvl3pPr marL="1007835" indent="0" algn="ctr">
              <a:buNone/>
              <a:defRPr sz="2000"/>
            </a:lvl3pPr>
            <a:lvl4pPr marL="1511755" indent="0" algn="ctr">
              <a:buNone/>
              <a:defRPr sz="1800"/>
            </a:lvl4pPr>
            <a:lvl5pPr marL="2015673" indent="0" algn="ctr">
              <a:buNone/>
              <a:defRPr sz="1800"/>
            </a:lvl5pPr>
            <a:lvl6pPr marL="2519592" indent="0" algn="ctr">
              <a:buNone/>
              <a:defRPr sz="1800"/>
            </a:lvl6pPr>
            <a:lvl7pPr marL="3023510" indent="0" algn="ctr">
              <a:buNone/>
              <a:defRPr sz="1800"/>
            </a:lvl7pPr>
            <a:lvl8pPr marL="3527429" indent="0" algn="ctr">
              <a:buNone/>
              <a:defRPr sz="1800"/>
            </a:lvl8pPr>
            <a:lvl9pPr marL="4031346" indent="0" algn="ctr">
              <a:buNone/>
              <a:defRPr sz="18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813" y="867065"/>
            <a:ext cx="3598255" cy="13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8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47" y="402484"/>
            <a:ext cx="9218951" cy="1461188"/>
          </a:xfrm>
          <a:prstGeom prst="rect">
            <a:avLst/>
          </a:prstGeom>
        </p:spPr>
        <p:txBody>
          <a:bodyPr lIns="91430" tIns="45714" rIns="91430" bIns="4571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47" y="2012414"/>
            <a:ext cx="9218951" cy="4796544"/>
          </a:xfrm>
          <a:prstGeom prst="rect">
            <a:avLst/>
          </a:prstGeom>
        </p:spPr>
        <p:txBody>
          <a:bodyPr vert="eaVert" lIns="91430" tIns="45714" rIns="91430" bIns="4571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846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46139CD0-7AD3-49C6-8EB6-A9BCC329EF6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611" y="7006703"/>
            <a:ext cx="3607416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8851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9E37C673-D5AA-4D67-A57A-040642D4B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6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7" y="402486"/>
            <a:ext cx="2304738" cy="6406475"/>
          </a:xfrm>
          <a:prstGeom prst="rect">
            <a:avLst/>
          </a:prstGeom>
        </p:spPr>
        <p:txBody>
          <a:bodyPr vert="eaVert" lIns="91430" tIns="45714" rIns="91430" bIns="4571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47" y="402486"/>
            <a:ext cx="6780604" cy="6406475"/>
          </a:xfrm>
          <a:prstGeom prst="rect">
            <a:avLst/>
          </a:prstGeom>
        </p:spPr>
        <p:txBody>
          <a:bodyPr vert="eaVert" lIns="91430" tIns="45714" rIns="91430" bIns="4571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846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46139CD0-7AD3-49C6-8EB6-A9BCC329EF6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611" y="7006703"/>
            <a:ext cx="3607416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8851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9E37C673-D5AA-4D67-A57A-040642D4B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1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528"/>
            <a:ext cx="10408813" cy="728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22639"/>
            <a:ext cx="10298542" cy="1137036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73526" y="357487"/>
            <a:ext cx="6217530" cy="900474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88334" y="1647732"/>
            <a:ext cx="9610209" cy="4879818"/>
          </a:xfrm>
          <a:prstGeom prst="rect">
            <a:avLst/>
          </a:prstGeom>
        </p:spPr>
        <p:txBody>
          <a:bodyPr lIns="91430" tIns="45714" rIns="91430" bIns="45714"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2077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608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528"/>
            <a:ext cx="10408813" cy="728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22639"/>
            <a:ext cx="10298542" cy="1137036"/>
          </a:xfrm>
          <a:prstGeom prst="rect">
            <a:avLst/>
          </a:prstGeom>
        </p:spPr>
      </p:pic>
      <p:sp>
        <p:nvSpPr>
          <p:cNvPr id="10" name="Заголовок 11"/>
          <p:cNvSpPr>
            <a:spLocks noGrp="1"/>
          </p:cNvSpPr>
          <p:nvPr>
            <p:ph type="title"/>
          </p:nvPr>
        </p:nvSpPr>
        <p:spPr>
          <a:xfrm>
            <a:off x="688336" y="357487"/>
            <a:ext cx="6217530" cy="900474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944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402484"/>
            <a:ext cx="9218951" cy="1461188"/>
          </a:xfrm>
          <a:prstGeom prst="rect">
            <a:avLst/>
          </a:prstGeom>
        </p:spPr>
        <p:txBody>
          <a:bodyPr lIns="91430" tIns="45714" rIns="91430" bIns="4571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40" y="1853171"/>
            <a:ext cx="4521794" cy="908210"/>
          </a:xfrm>
          <a:prstGeom prst="rect">
            <a:avLst/>
          </a:prstGeom>
        </p:spPr>
        <p:txBody>
          <a:bodyPr lIns="91430" tIns="45714" rIns="91430" bIns="45714" anchor="b"/>
          <a:lstStyle>
            <a:lvl1pPr marL="0" indent="0">
              <a:buNone/>
              <a:defRPr sz="2700" b="1"/>
            </a:lvl1pPr>
            <a:lvl2pPr marL="503918" indent="0">
              <a:buNone/>
              <a:defRPr sz="2200" b="1"/>
            </a:lvl2pPr>
            <a:lvl3pPr marL="1007835" indent="0">
              <a:buNone/>
              <a:defRPr sz="2000" b="1"/>
            </a:lvl3pPr>
            <a:lvl4pPr marL="1511755" indent="0">
              <a:buNone/>
              <a:defRPr sz="1800" b="1"/>
            </a:lvl4pPr>
            <a:lvl5pPr marL="2015673" indent="0">
              <a:buNone/>
              <a:defRPr sz="1800" b="1"/>
            </a:lvl5pPr>
            <a:lvl6pPr marL="2519592" indent="0">
              <a:buNone/>
              <a:defRPr sz="1800" b="1"/>
            </a:lvl6pPr>
            <a:lvl7pPr marL="3023510" indent="0">
              <a:buNone/>
              <a:defRPr sz="1800" b="1"/>
            </a:lvl7pPr>
            <a:lvl8pPr marL="3527429" indent="0">
              <a:buNone/>
              <a:defRPr sz="1800" b="1"/>
            </a:lvl8pPr>
            <a:lvl9pPr marL="40313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40" y="2761381"/>
            <a:ext cx="4521794" cy="4061576"/>
          </a:xfrm>
          <a:prstGeom prst="rect">
            <a:avLst/>
          </a:prstGeom>
        </p:spPr>
        <p:txBody>
          <a:bodyPr lIns="91430" tIns="45714" rIns="91430" bIns="4571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26" y="1853171"/>
            <a:ext cx="4544064" cy="908210"/>
          </a:xfrm>
          <a:prstGeom prst="rect">
            <a:avLst/>
          </a:prstGeom>
        </p:spPr>
        <p:txBody>
          <a:bodyPr lIns="91430" tIns="45714" rIns="91430" bIns="45714" anchor="b"/>
          <a:lstStyle>
            <a:lvl1pPr marL="0" indent="0">
              <a:buNone/>
              <a:defRPr sz="2700" b="1"/>
            </a:lvl1pPr>
            <a:lvl2pPr marL="503918" indent="0">
              <a:buNone/>
              <a:defRPr sz="2200" b="1"/>
            </a:lvl2pPr>
            <a:lvl3pPr marL="1007835" indent="0">
              <a:buNone/>
              <a:defRPr sz="2000" b="1"/>
            </a:lvl3pPr>
            <a:lvl4pPr marL="1511755" indent="0">
              <a:buNone/>
              <a:defRPr sz="1800" b="1"/>
            </a:lvl4pPr>
            <a:lvl5pPr marL="2015673" indent="0">
              <a:buNone/>
              <a:defRPr sz="1800" b="1"/>
            </a:lvl5pPr>
            <a:lvl6pPr marL="2519592" indent="0">
              <a:buNone/>
              <a:defRPr sz="1800" b="1"/>
            </a:lvl6pPr>
            <a:lvl7pPr marL="3023510" indent="0">
              <a:buNone/>
              <a:defRPr sz="1800" b="1"/>
            </a:lvl7pPr>
            <a:lvl8pPr marL="3527429" indent="0">
              <a:buNone/>
              <a:defRPr sz="1800" b="1"/>
            </a:lvl8pPr>
            <a:lvl9pPr marL="40313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26" y="2761381"/>
            <a:ext cx="4544064" cy="4061576"/>
          </a:xfrm>
          <a:prstGeom prst="rect">
            <a:avLst/>
          </a:prstGeom>
        </p:spPr>
        <p:txBody>
          <a:bodyPr lIns="91430" tIns="45714" rIns="91430" bIns="4571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4846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46139CD0-7AD3-49C6-8EB6-A9BCC329EF6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0611" y="7006703"/>
            <a:ext cx="3607416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48851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9E37C673-D5AA-4D67-A57A-040642D4B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82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47" y="402484"/>
            <a:ext cx="9218951" cy="1461188"/>
          </a:xfrm>
          <a:prstGeom prst="rect">
            <a:avLst/>
          </a:prstGeom>
        </p:spPr>
        <p:txBody>
          <a:bodyPr lIns="91430" tIns="45714" rIns="91430" bIns="4571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4846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46139CD0-7AD3-49C6-8EB6-A9BCC329EF6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0611" y="7006703"/>
            <a:ext cx="3607416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8851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9E37C673-D5AA-4D67-A57A-040642D4B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66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4846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46139CD0-7AD3-49C6-8EB6-A9BCC329EF6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0611" y="7006703"/>
            <a:ext cx="3607416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8851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9E37C673-D5AA-4D67-A57A-040642D4B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86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3978"/>
            <a:ext cx="3447364" cy="1763924"/>
          </a:xfrm>
          <a:prstGeom prst="rect">
            <a:avLst/>
          </a:prstGeom>
        </p:spPr>
        <p:txBody>
          <a:bodyPr lIns="91430" tIns="45714" rIns="91430" bIns="45714"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63" y="1088458"/>
            <a:ext cx="5411123" cy="5372269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7902"/>
            <a:ext cx="3447364" cy="4201570"/>
          </a:xfrm>
          <a:prstGeom prst="rect">
            <a:avLst/>
          </a:prstGeom>
        </p:spPr>
        <p:txBody>
          <a:bodyPr lIns="91430" tIns="45714" rIns="91430" bIns="45714"/>
          <a:lstStyle>
            <a:lvl1pPr marL="0" indent="0">
              <a:buNone/>
              <a:defRPr sz="1800"/>
            </a:lvl1pPr>
            <a:lvl2pPr marL="503918" indent="0">
              <a:buNone/>
              <a:defRPr sz="1600"/>
            </a:lvl2pPr>
            <a:lvl3pPr marL="1007835" indent="0">
              <a:buNone/>
              <a:defRPr sz="1300"/>
            </a:lvl3pPr>
            <a:lvl4pPr marL="1511755" indent="0">
              <a:buNone/>
              <a:defRPr sz="1100"/>
            </a:lvl4pPr>
            <a:lvl5pPr marL="2015673" indent="0">
              <a:buNone/>
              <a:defRPr sz="1100"/>
            </a:lvl5pPr>
            <a:lvl6pPr marL="2519592" indent="0">
              <a:buNone/>
              <a:defRPr sz="1100"/>
            </a:lvl6pPr>
            <a:lvl7pPr marL="3023510" indent="0">
              <a:buNone/>
              <a:defRPr sz="1100"/>
            </a:lvl7pPr>
            <a:lvl8pPr marL="3527429" indent="0">
              <a:buNone/>
              <a:defRPr sz="1100"/>
            </a:lvl8pPr>
            <a:lvl9pPr marL="403134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4846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46139CD0-7AD3-49C6-8EB6-A9BCC329EF6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0611" y="7006703"/>
            <a:ext cx="3607416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8851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9E37C673-D5AA-4D67-A57A-040642D4B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00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3978"/>
            <a:ext cx="3447364" cy="1763924"/>
          </a:xfrm>
          <a:prstGeom prst="rect">
            <a:avLst/>
          </a:prstGeom>
        </p:spPr>
        <p:txBody>
          <a:bodyPr lIns="91430" tIns="45714" rIns="91430" bIns="45714"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4063" y="1088458"/>
            <a:ext cx="5411123" cy="5372269"/>
          </a:xfrm>
          <a:prstGeom prst="rect">
            <a:avLst/>
          </a:prstGeom>
        </p:spPr>
        <p:txBody>
          <a:bodyPr lIns="91430" tIns="45714" rIns="91430" bIns="45714" anchor="t"/>
          <a:lstStyle>
            <a:lvl1pPr marL="0" indent="0">
              <a:buNone/>
              <a:defRPr sz="3500"/>
            </a:lvl1pPr>
            <a:lvl2pPr marL="503918" indent="0">
              <a:buNone/>
              <a:defRPr sz="3000"/>
            </a:lvl2pPr>
            <a:lvl3pPr marL="1007835" indent="0">
              <a:buNone/>
              <a:defRPr sz="2700"/>
            </a:lvl3pPr>
            <a:lvl4pPr marL="1511755" indent="0">
              <a:buNone/>
              <a:defRPr sz="2200"/>
            </a:lvl4pPr>
            <a:lvl5pPr marL="2015673" indent="0">
              <a:buNone/>
              <a:defRPr sz="2200"/>
            </a:lvl5pPr>
            <a:lvl6pPr marL="2519592" indent="0">
              <a:buNone/>
              <a:defRPr sz="2200"/>
            </a:lvl6pPr>
            <a:lvl7pPr marL="3023510" indent="0">
              <a:buNone/>
              <a:defRPr sz="2200"/>
            </a:lvl7pPr>
            <a:lvl8pPr marL="3527429" indent="0">
              <a:buNone/>
              <a:defRPr sz="2200"/>
            </a:lvl8pPr>
            <a:lvl9pPr marL="4031346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7902"/>
            <a:ext cx="3447364" cy="4201570"/>
          </a:xfrm>
          <a:prstGeom prst="rect">
            <a:avLst/>
          </a:prstGeom>
        </p:spPr>
        <p:txBody>
          <a:bodyPr lIns="91430" tIns="45714" rIns="91430" bIns="45714"/>
          <a:lstStyle>
            <a:lvl1pPr marL="0" indent="0">
              <a:buNone/>
              <a:defRPr sz="1800"/>
            </a:lvl1pPr>
            <a:lvl2pPr marL="503918" indent="0">
              <a:buNone/>
              <a:defRPr sz="1600"/>
            </a:lvl2pPr>
            <a:lvl3pPr marL="1007835" indent="0">
              <a:buNone/>
              <a:defRPr sz="1300"/>
            </a:lvl3pPr>
            <a:lvl4pPr marL="1511755" indent="0">
              <a:buNone/>
              <a:defRPr sz="1100"/>
            </a:lvl4pPr>
            <a:lvl5pPr marL="2015673" indent="0">
              <a:buNone/>
              <a:defRPr sz="1100"/>
            </a:lvl5pPr>
            <a:lvl6pPr marL="2519592" indent="0">
              <a:buNone/>
              <a:defRPr sz="1100"/>
            </a:lvl6pPr>
            <a:lvl7pPr marL="3023510" indent="0">
              <a:buNone/>
              <a:defRPr sz="1100"/>
            </a:lvl7pPr>
            <a:lvl8pPr marL="3527429" indent="0">
              <a:buNone/>
              <a:defRPr sz="1100"/>
            </a:lvl8pPr>
            <a:lvl9pPr marL="403134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4846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46139CD0-7AD3-49C6-8EB6-A9BCC329EF6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0611" y="7006703"/>
            <a:ext cx="3607416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8851" y="7006703"/>
            <a:ext cx="2404944" cy="402483"/>
          </a:xfrm>
          <a:prstGeom prst="rect">
            <a:avLst/>
          </a:prstGeom>
        </p:spPr>
        <p:txBody>
          <a:bodyPr lIns="91430" tIns="45714" rIns="91430" bIns="45714"/>
          <a:lstStyle/>
          <a:p>
            <a:fld id="{9E37C673-D5AA-4D67-A57A-040642D4B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00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18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100783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60" indent="-251960" algn="l" defTabSz="10078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77" indent="-251960" algn="l" defTabSz="10078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6" indent="-251960" algn="l" defTabSz="10078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1960" algn="l" defTabSz="10078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3" indent="-251960" algn="l" defTabSz="10078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1" indent="-251960" algn="l" defTabSz="10078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0" indent="-251960" algn="l" defTabSz="10078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89" indent="-251960" algn="l" defTabSz="10078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06" indent="-251960" algn="l" defTabSz="10078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18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5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5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3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2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0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29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46" algn="l" defTabSz="1007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fabank.ru/" TargetMode="External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openxmlformats.org/officeDocument/2006/relationships/image" Target="../media/image8.gif"/><Relationship Id="rId21" Type="http://schemas.openxmlformats.org/officeDocument/2006/relationships/image" Target="../media/image21.gif"/><Relationship Id="rId7" Type="http://schemas.openxmlformats.org/officeDocument/2006/relationships/image" Target="../media/image11.gif"/><Relationship Id="rId12" Type="http://schemas.openxmlformats.org/officeDocument/2006/relationships/image" Target="../media/image14.gif"/><Relationship Id="rId17" Type="http://schemas.openxmlformats.org/officeDocument/2006/relationships/image" Target="../media/image18.gif"/><Relationship Id="rId2" Type="http://schemas.openxmlformats.org/officeDocument/2006/relationships/image" Target="../media/image7.png"/><Relationship Id="rId16" Type="http://schemas.openxmlformats.org/officeDocument/2006/relationships/image" Target="../media/image17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://www.transunion.com/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hyperlink" Target="http://www.binbank.ru/" TargetMode="External"/><Relationship Id="rId4" Type="http://schemas.openxmlformats.org/officeDocument/2006/relationships/hyperlink" Target="http://www.vtb.ru/" TargetMode="External"/><Relationship Id="rId9" Type="http://schemas.openxmlformats.org/officeDocument/2006/relationships/image" Target="../media/image12.gif"/><Relationship Id="rId14" Type="http://schemas.openxmlformats.org/officeDocument/2006/relationships/hyperlink" Target="http://www.citibank.ru/russia/main/rus/home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778" y="3286833"/>
            <a:ext cx="9085342" cy="709424"/>
          </a:xfrm>
        </p:spPr>
        <p:txBody>
          <a:bodyPr/>
          <a:lstStyle/>
          <a:p>
            <a:r>
              <a:rPr lang="ru-RU" sz="4400" dirty="0" smtClean="0"/>
              <a:t>Кредитная история России</a:t>
            </a:r>
            <a:endParaRPr lang="ru-RU" sz="44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778" y="4362393"/>
            <a:ext cx="6688139" cy="762278"/>
          </a:xfrm>
        </p:spPr>
        <p:txBody>
          <a:bodyPr/>
          <a:lstStyle/>
          <a:p>
            <a:r>
              <a:rPr lang="ru-RU" sz="2800" dirty="0" smtClean="0"/>
              <a:t>НБКИ для арбитражных управляющих</a:t>
            </a:r>
            <a:endParaRPr lang="ru-RU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86778" y="6520317"/>
            <a:ext cx="5773682" cy="762278"/>
          </a:xfrm>
          <a:prstGeom prst="rect">
            <a:avLst/>
          </a:prstGeom>
        </p:spPr>
        <p:txBody>
          <a:bodyPr lIns="91430" tIns="45714" rIns="91430" bIns="45714"/>
          <a:lstStyle/>
          <a:p>
            <a:pPr marL="0" marR="0" lvl="0" indent="0" algn="l" defTabSz="1007835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Москва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ноября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 год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9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526" y="357487"/>
            <a:ext cx="8584774" cy="900474"/>
          </a:xfrm>
        </p:spPr>
        <p:txBody>
          <a:bodyPr/>
          <a:lstStyle/>
          <a:p>
            <a:r>
              <a:rPr lang="ru-RU" dirty="0" smtClean="0"/>
              <a:t>Взаимодействие арбитражных управляющих и НБКИ</a:t>
            </a:r>
            <a:endParaRPr lang="ru-RU" dirty="0"/>
          </a:p>
        </p:txBody>
      </p:sp>
      <p:pic>
        <p:nvPicPr>
          <p:cNvPr id="1026" name="Picture 2" descr="http://flag.kremlin.ru/i/i-gerb-b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220" y="1062037"/>
            <a:ext cx="1508125" cy="12820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0108" y="2146300"/>
            <a:ext cx="262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218-ФЗ 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«О кредитных историях»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21000"/>
            <a:ext cx="2590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Статья 3. п.4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источник формирования кредитной истории - …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арбитражный управляющий, назначенный для проведения процедуры, применяемой в деле о несостоятельности (банкротстве) физического лица, в том числе индивидуального предпринимателя (далее - финансовый управляющий),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представляющий в соответствии с настоящим Федеральным законом информацию в бюро кредитных историй.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187701" y="1252184"/>
          <a:ext cx="7268898" cy="537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526" y="357482"/>
            <a:ext cx="6217530" cy="491604"/>
          </a:xfrm>
        </p:spPr>
        <p:txBody>
          <a:bodyPr/>
          <a:lstStyle/>
          <a:p>
            <a:r>
              <a:rPr lang="ru-RU" dirty="0" smtClean="0"/>
              <a:t>Акционеры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1372" y="1000689"/>
            <a:ext cx="8980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Акционерное общество «Национальное бюро кредитных историй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 (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НБКИ)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крупнейшее на рынке кредитных истории в Российской Федерации, создано в апреле 2005 года.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Среди акционеров НБКИ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84" y="2080189"/>
            <a:ext cx="1154911" cy="72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АК БАРС. Ипотека в банке, автокредит в банке, потребительский кредит в банке, банковские вкла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84" y="5756985"/>
            <a:ext cx="1114425" cy="514351"/>
          </a:xfrm>
          <a:prstGeom prst="rect">
            <a:avLst/>
          </a:prstGeom>
          <a:noFill/>
        </p:spPr>
      </p:pic>
      <p:pic>
        <p:nvPicPr>
          <p:cNvPr id="2054" name="Picture 6" descr="ВТБ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36586" b="27927"/>
          <a:stretch>
            <a:fillRect/>
          </a:stretch>
        </p:blipFill>
        <p:spPr bwMode="auto">
          <a:xfrm>
            <a:off x="704884" y="3099447"/>
            <a:ext cx="1246186" cy="49806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84" y="4974911"/>
            <a:ext cx="1335601" cy="3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Райффайзенбан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3912" y="2249326"/>
            <a:ext cx="1288522" cy="282847"/>
          </a:xfrm>
          <a:prstGeom prst="rect">
            <a:avLst/>
          </a:prstGeom>
          <a:noFill/>
        </p:spPr>
      </p:pic>
      <p:pic>
        <p:nvPicPr>
          <p:cNvPr id="2061" name="Picture 13" descr="Альфа-Банк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3912" y="3972553"/>
            <a:ext cx="1501499" cy="534910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03912" y="3134469"/>
            <a:ext cx="1396691" cy="4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TransUnion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5639" y="2046126"/>
            <a:ext cx="1408461" cy="554583"/>
          </a:xfrm>
          <a:prstGeom prst="rect">
            <a:avLst/>
          </a:prstGeom>
          <a:noFill/>
        </p:spPr>
      </p:pic>
      <p:pic>
        <p:nvPicPr>
          <p:cNvPr id="12293" name="Picture 5" descr="http://www.bancaintesa.ru/i/200912/hm3G5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5639" y="3250338"/>
            <a:ext cx="1447572" cy="196281"/>
          </a:xfrm>
          <a:prstGeom prst="rect">
            <a:avLst/>
          </a:prstGeom>
          <a:noFill/>
        </p:spPr>
      </p:pic>
      <p:sp>
        <p:nvSpPr>
          <p:cNvPr id="12295" name="AutoShape 7" descr="Citibank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74625"/>
            <a:ext cx="571500" cy="371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4884" y="3863998"/>
            <a:ext cx="1128032" cy="75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UniCredit Bank"/>
          <p:cNvPicPr>
            <a:picLocks noChangeAspect="1" noChangeArrowheads="1"/>
          </p:cNvPicPr>
          <p:nvPr/>
        </p:nvPicPr>
        <p:blipFill>
          <a:blip r:embed="rId16" cstate="print"/>
          <a:srcRect t="33217"/>
          <a:stretch>
            <a:fillRect/>
          </a:stretch>
        </p:blipFill>
        <p:spPr bwMode="auto">
          <a:xfrm>
            <a:off x="4785639" y="5027494"/>
            <a:ext cx="1719944" cy="222313"/>
          </a:xfrm>
          <a:prstGeom prst="rect">
            <a:avLst/>
          </a:prstGeom>
          <a:noFill/>
        </p:spPr>
      </p:pic>
      <p:pic>
        <p:nvPicPr>
          <p:cNvPr id="12303" name="Picture 15" descr="ОAО КБ «АГРОПРОМКРЕДИТ»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03912" y="4891001"/>
            <a:ext cx="1485897" cy="495299"/>
          </a:xfrm>
          <a:prstGeom prst="rect">
            <a:avLst/>
          </a:prstGeom>
          <a:noFill/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5639" y="5802664"/>
            <a:ext cx="2043473" cy="4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2" descr="БИНБАНК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 b="20992"/>
          <a:stretch>
            <a:fillRect/>
          </a:stretch>
        </p:blipFill>
        <p:spPr bwMode="auto">
          <a:xfrm>
            <a:off x="2803912" y="5878089"/>
            <a:ext cx="1357539" cy="272142"/>
          </a:xfrm>
          <a:prstGeom prst="rect">
            <a:avLst/>
          </a:prstGeom>
          <a:noFill/>
        </p:spPr>
      </p:pic>
      <p:pic>
        <p:nvPicPr>
          <p:cNvPr id="12314" name="Picture 26" descr="На главную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85639" y="4097289"/>
            <a:ext cx="1553448" cy="28543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200900" y="1829811"/>
            <a:ext cx="302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Основное направление деятельности Национального бюро кредитных историй (НБКИ)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 создание единого центра хранения и обработки всей информации, необходимой для принятия кредитных решений.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Бюро предоставляет десятки современных высокотехнологичных решений в области контроля и оценки рисков, предотвращения мошенничества, прогнозной аналитики.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Индустриальные решения НБКИ становятся стандартом  на кредитном и страховом рынке, обеспечивая цивилизованное им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транспарентное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развитие отраслей в интересах профессиональных участников и их клиентов.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28" y="2"/>
            <a:ext cx="10697894" cy="755967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312895" y="3849041"/>
          <a:ext cx="10021951" cy="351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23528" y="1116530"/>
          <a:ext cx="10021951" cy="325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9284" y="404040"/>
            <a:ext cx="5146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НБКИ сегодня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6540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40" y="205087"/>
            <a:ext cx="6217530" cy="900474"/>
          </a:xfrm>
        </p:spPr>
        <p:txBody>
          <a:bodyPr/>
          <a:lstStyle/>
          <a:p>
            <a:r>
              <a:rPr lang="ru-RU" dirty="0" smtClean="0"/>
              <a:t>Хранение и передача кредитных историй заемщиков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49490" y="1147082"/>
          <a:ext cx="4253139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663747" y="1147082"/>
          <a:ext cx="4253139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788229" y="4550229"/>
          <a:ext cx="4324312" cy="206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2629" y="4691742"/>
            <a:ext cx="367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Источники формирования и пользователи кредитных историй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900igr.net/datai/okruzhajuschij-mir/Stavropol/0002-003-EGP-goroda-Stavropolja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545772" y="1686128"/>
            <a:ext cx="7371075" cy="4696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данных НБКИ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3479" y="1225103"/>
            <a:ext cx="699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НБКИ обеспечивает высокий уровень качества данных в любом регионе России.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9547" y="2060927"/>
          <a:ext cx="5219624" cy="172013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900967"/>
                <a:gridCol w="2318657"/>
              </a:tblGrid>
              <a:tr h="481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Округ 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Индекс кредитного здоровья россиян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</a:tr>
              <a:tr h="290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Северо-западный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</a:tr>
              <a:tr h="290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Сибирский</a:t>
                      </a:r>
                      <a:endParaRPr lang="ru-RU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88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</a:tr>
              <a:tr h="290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Уральский</a:t>
                      </a:r>
                      <a:endParaRPr lang="ru-RU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</a:tr>
              <a:tr h="290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Южный</a:t>
                      </a:r>
                      <a:endParaRPr lang="ru-RU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89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67375" y="4858555"/>
          <a:ext cx="5219624" cy="172013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900967"/>
                <a:gridCol w="2318657"/>
              </a:tblGrid>
              <a:tr h="481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Округ 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Индекс кредитного здоровья россиян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</a:tr>
              <a:tr h="290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Центральный</a:t>
                      </a:r>
                      <a:endParaRPr lang="ru-RU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96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</a:tr>
              <a:tr h="290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Дальневосточный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92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</a:tr>
              <a:tr h="290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Приволжский</a:t>
                      </a:r>
                      <a:endParaRPr lang="ru-RU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94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</a:tr>
              <a:tr h="290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Северокавказский</a:t>
                      </a:r>
                      <a:endParaRPr lang="ru-RU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86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alpha val="2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198" y="3312059"/>
            <a:ext cx="6599966" cy="286231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cs typeface="Verdana"/>
              </a:rPr>
              <a:t>Спасибо за внимание</a:t>
            </a:r>
          </a:p>
          <a:p>
            <a:endParaRPr lang="ru-RU" sz="2000" dirty="0" smtClean="0">
              <a:solidFill>
                <a:schemeClr val="bg1"/>
              </a:solidFill>
              <a:cs typeface="Verdana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Verdana"/>
              </a:rPr>
              <a:t>Владимир </a:t>
            </a:r>
            <a:r>
              <a:rPr lang="ru-RU" sz="2000" dirty="0" smtClean="0">
                <a:solidFill>
                  <a:schemeClr val="bg1"/>
                </a:solidFill>
                <a:cs typeface="Verdana"/>
              </a:rPr>
              <a:t>Ш</a:t>
            </a:r>
            <a:r>
              <a:rPr lang="ru-RU" sz="2000" dirty="0" smtClean="0">
                <a:solidFill>
                  <a:schemeClr val="bg1"/>
                </a:solidFill>
                <a:cs typeface="Verdana"/>
              </a:rPr>
              <a:t>икин</a:t>
            </a:r>
          </a:p>
          <a:p>
            <a:r>
              <a:rPr lang="ru-RU" sz="2000" dirty="0" smtClean="0">
                <a:solidFill>
                  <a:schemeClr val="bg1"/>
                </a:solidFill>
                <a:cs typeface="Verdana"/>
              </a:rPr>
              <a:t>Заместитель директора по маркетингу </a:t>
            </a:r>
          </a:p>
          <a:p>
            <a:r>
              <a:rPr lang="ru-RU" sz="2000" dirty="0" smtClean="0">
                <a:solidFill>
                  <a:schemeClr val="bg1"/>
                </a:solidFill>
                <a:cs typeface="Verdana"/>
              </a:rPr>
              <a:t>Национального </a:t>
            </a:r>
            <a:r>
              <a:rPr lang="ru-RU" sz="2000" dirty="0" smtClean="0">
                <a:solidFill>
                  <a:schemeClr val="bg1"/>
                </a:solidFill>
                <a:cs typeface="Verdana"/>
              </a:rPr>
              <a:t>бюро кредитных </a:t>
            </a:r>
            <a:r>
              <a:rPr lang="ru-RU" sz="2000" dirty="0" smtClean="0">
                <a:solidFill>
                  <a:schemeClr val="bg1"/>
                </a:solidFill>
                <a:cs typeface="Verdana"/>
              </a:rPr>
              <a:t>историй (НБКИ)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тел. +7 (495) 221 78 37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e-mail: </a:t>
            </a:r>
            <a:r>
              <a:rPr lang="en-US" sz="2000" dirty="0" smtClean="0">
                <a:solidFill>
                  <a:schemeClr val="bg1"/>
                </a:solidFill>
              </a:rPr>
              <a:t>VShikin@nbki.ru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  <a:cs typeface="Verdana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530</Words>
  <Application>Microsoft Office PowerPoint</Application>
  <PresentationFormat>Произвольный</PresentationFormat>
  <Paragraphs>68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Franklin Gothic Medium</vt:lpstr>
      <vt:lpstr>Calibri</vt:lpstr>
      <vt:lpstr>Verdana</vt:lpstr>
      <vt:lpstr>Office Theme</vt:lpstr>
      <vt:lpstr>Кредитная история России</vt:lpstr>
      <vt:lpstr>Взаимодействие арбитражных управляющих и НБКИ</vt:lpstr>
      <vt:lpstr>Акционеры</vt:lpstr>
      <vt:lpstr>Слайд 4</vt:lpstr>
      <vt:lpstr>Хранение и передача кредитных историй заемщиков </vt:lpstr>
      <vt:lpstr>География данных НБКИ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Григорьев</dc:creator>
  <cp:lastModifiedBy>VShikin</cp:lastModifiedBy>
  <cp:revision>161</cp:revision>
  <dcterms:created xsi:type="dcterms:W3CDTF">2013-05-06T07:46:27Z</dcterms:created>
  <dcterms:modified xsi:type="dcterms:W3CDTF">2015-11-06T12:33:12Z</dcterms:modified>
</cp:coreProperties>
</file>